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6" r:id="rId2"/>
    <p:sldId id="257" r:id="rId3"/>
    <p:sldId id="258" r:id="rId4"/>
    <p:sldId id="259" r:id="rId5"/>
    <p:sldId id="260" r:id="rId6"/>
    <p:sldId id="261" r:id="rId7"/>
    <p:sldId id="281" r:id="rId8"/>
    <p:sldId id="283" r:id="rId9"/>
    <p:sldId id="282" r:id="rId10"/>
    <p:sldId id="284" r:id="rId11"/>
    <p:sldId id="285" r:id="rId12"/>
    <p:sldId id="286" r:id="rId13"/>
    <p:sldId id="287" r:id="rId14"/>
    <p:sldId id="288" r:id="rId15"/>
    <p:sldId id="289" r:id="rId16"/>
    <p:sldId id="290" r:id="rId17"/>
    <p:sldId id="296" r:id="rId18"/>
    <p:sldId id="262" r:id="rId19"/>
    <p:sldId id="263" r:id="rId20"/>
    <p:sldId id="291" r:id="rId21"/>
    <p:sldId id="292" r:id="rId22"/>
    <p:sldId id="293" r:id="rId23"/>
    <p:sldId id="294" r:id="rId24"/>
    <p:sldId id="295" r:id="rId25"/>
    <p:sldId id="264" r:id="rId26"/>
    <p:sldId id="265" r:id="rId27"/>
    <p:sldId id="313" r:id="rId28"/>
    <p:sldId id="314" r:id="rId29"/>
    <p:sldId id="315" r:id="rId30"/>
    <p:sldId id="266" r:id="rId31"/>
    <p:sldId id="297" r:id="rId32"/>
    <p:sldId id="298" r:id="rId33"/>
    <p:sldId id="299" r:id="rId34"/>
    <p:sldId id="301" r:id="rId35"/>
    <p:sldId id="300" r:id="rId36"/>
    <p:sldId id="302" r:id="rId37"/>
    <p:sldId id="303" r:id="rId38"/>
    <p:sldId id="304" r:id="rId39"/>
    <p:sldId id="305" r:id="rId40"/>
    <p:sldId id="306" r:id="rId41"/>
    <p:sldId id="307" r:id="rId42"/>
    <p:sldId id="308" r:id="rId43"/>
    <p:sldId id="309" r:id="rId44"/>
    <p:sldId id="310" r:id="rId45"/>
    <p:sldId id="311" r:id="rId46"/>
    <p:sldId id="329" r:id="rId47"/>
    <p:sldId id="324" r:id="rId48"/>
    <p:sldId id="312" r:id="rId49"/>
    <p:sldId id="316" r:id="rId50"/>
    <p:sldId id="317" r:id="rId51"/>
    <p:sldId id="318" r:id="rId52"/>
    <p:sldId id="319" r:id="rId53"/>
    <p:sldId id="320" r:id="rId54"/>
    <p:sldId id="321" r:id="rId55"/>
    <p:sldId id="322" r:id="rId56"/>
    <p:sldId id="323" r:id="rId57"/>
    <p:sldId id="331" r:id="rId58"/>
    <p:sldId id="325" r:id="rId59"/>
    <p:sldId id="326" r:id="rId60"/>
    <p:sldId id="327" r:id="rId61"/>
    <p:sldId id="330" r:id="rId62"/>
    <p:sldId id="328" r:id="rId63"/>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62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C7469-98BA-4B9A-BFA5-19E858C5E0F0}" type="datetimeFigureOut">
              <a:rPr lang="ru-RU" smtClean="0"/>
              <a:t>22.04.2020</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8F91B7-C8AB-478F-BF84-00F3C998431A}" type="slidenum">
              <a:rPr lang="ru-RU" smtClean="0"/>
              <a:t>‹#›</a:t>
            </a:fld>
            <a:endParaRPr lang="ru-RU"/>
          </a:p>
        </p:txBody>
      </p:sp>
    </p:spTree>
    <p:extLst>
      <p:ext uri="{BB962C8B-B14F-4D97-AF65-F5344CB8AC3E}">
        <p14:creationId xmlns:p14="http://schemas.microsoft.com/office/powerpoint/2010/main" val="121239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18F91B7-C8AB-478F-BF84-00F3C998431A}" type="slidenum">
              <a:rPr lang="ru-RU" smtClean="0"/>
              <a:t>1</a:t>
            </a:fld>
            <a:endParaRPr lang="ru-RU"/>
          </a:p>
        </p:txBody>
      </p:sp>
    </p:spTree>
    <p:extLst>
      <p:ext uri="{BB962C8B-B14F-4D97-AF65-F5344CB8AC3E}">
        <p14:creationId xmlns:p14="http://schemas.microsoft.com/office/powerpoint/2010/main" val="2781487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18F91B7-C8AB-478F-BF84-00F3C998431A}" type="slidenum">
              <a:rPr lang="ru-RU" smtClean="0"/>
              <a:t>2</a:t>
            </a:fld>
            <a:endParaRPr lang="ru-RU"/>
          </a:p>
        </p:txBody>
      </p:sp>
    </p:spTree>
    <p:extLst>
      <p:ext uri="{BB962C8B-B14F-4D97-AF65-F5344CB8AC3E}">
        <p14:creationId xmlns:p14="http://schemas.microsoft.com/office/powerpoint/2010/main" val="639387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3789409"/>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FA8E3D3C-5239-4122-98F1-D53163F1C79A}" type="datetimeFigureOut">
              <a:rPr lang="ru-RU" smtClean="0"/>
              <a:t>22.04.2020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6202C88-0720-40B5-A03D-05A3CF827CEA}" type="slidenum">
              <a:rPr lang="ru-RU" smtClean="0"/>
              <a:t>‹#›</a:t>
            </a:fld>
            <a:endParaRPr lang="ru-RU"/>
          </a:p>
        </p:txBody>
      </p:sp>
      <p:sp>
        <p:nvSpPr>
          <p:cNvPr id="2" name="Title 1"/>
          <p:cNvSpPr>
            <a:spLocks noGrp="1"/>
          </p:cNvSpPr>
          <p:nvPr>
            <p:ph type="ctrTitle"/>
          </p:nvPr>
        </p:nvSpPr>
        <p:spPr>
          <a:xfrm>
            <a:off x="817582" y="2349218"/>
            <a:ext cx="7175351" cy="1344875"/>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FA8E3D3C-5239-4122-98F1-D53163F1C79A}" type="datetimeFigureOut">
              <a:rPr lang="ru-RU" smtClean="0"/>
              <a:t>22.04.2020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6202C88-0720-40B5-A03D-05A3CF827CEA}"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4" y="548640"/>
            <a:ext cx="4829287" cy="367104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A8E3D3C-5239-4122-98F1-D53163F1C79A}" type="datetimeFigureOut">
              <a:rPr lang="ru-RU" smtClean="0"/>
              <a:t>22.04.2020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6202C88-0720-40B5-A03D-05A3CF827CEA}"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A8E3D3C-5239-4122-98F1-D53163F1C79A}" type="datetimeFigureOut">
              <a:rPr lang="ru-RU" smtClean="0"/>
              <a:t>22.04.2020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6202C88-0720-40B5-A03D-05A3CF827CEA}"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A8E3D3C-5239-4122-98F1-D53163F1C79A}" type="datetimeFigureOut">
              <a:rPr lang="ru-RU" smtClean="0"/>
              <a:t>22.04.2020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6202C88-0720-40B5-A03D-05A3CF827CEA}"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A8E3D3C-5239-4122-98F1-D53163F1C79A}" type="datetimeFigureOut">
              <a:rPr lang="ru-RU" smtClean="0"/>
              <a:t>22.04.2020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6202C88-0720-40B5-A03D-05A3CF827CEA}"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A8E3D3C-5239-4122-98F1-D53163F1C79A}" type="datetimeFigureOut">
              <a:rPr lang="ru-RU" smtClean="0"/>
              <a:t>22.04.2020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6202C88-0720-40B5-A03D-05A3CF827CEA}"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A8E3D3C-5239-4122-98F1-D53163F1C79A}" type="datetimeFigureOut">
              <a:rPr lang="ru-RU" smtClean="0"/>
              <a:t>22.04.2020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6202C88-0720-40B5-A03D-05A3CF827CEA}"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8E3D3C-5239-4122-98F1-D53163F1C79A}" type="datetimeFigureOut">
              <a:rPr lang="ru-RU" smtClean="0"/>
              <a:t>22.04.2020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6202C88-0720-40B5-A03D-05A3CF827CEA}"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6" y="1657350"/>
            <a:ext cx="3636085" cy="943870"/>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6"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A8E3D3C-5239-4122-98F1-D53163F1C79A}" type="datetimeFigureOut">
              <a:rPr lang="ru-RU" smtClean="0"/>
              <a:t>22.04.2020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6202C88-0720-40B5-A03D-05A3CF827CEA}"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A8E3D3C-5239-4122-98F1-D53163F1C79A}" type="datetimeFigureOut">
              <a:rPr lang="ru-RU" smtClean="0"/>
              <a:t>22.04.2020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6202C88-0720-40B5-A03D-05A3CF827CEA}" type="slidenum">
              <a:rPr lang="ru-RU" smtClean="0"/>
              <a:t>‹#›</a:t>
            </a:fld>
            <a:endParaRPr lang="ru-RU"/>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0" y="3279126"/>
            <a:ext cx="6512511" cy="85725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A8E3D3C-5239-4122-98F1-D53163F1C79A}" type="datetimeFigureOut">
              <a:rPr lang="ru-RU" smtClean="0"/>
              <a:t>22.04.2020</a:t>
            </a:fld>
            <a:endParaRPr lang="ru-RU"/>
          </a:p>
        </p:txBody>
      </p:sp>
      <p:sp>
        <p:nvSpPr>
          <p:cNvPr id="5" name="Footer Placeholder 4"/>
          <p:cNvSpPr>
            <a:spLocks noGrp="1"/>
          </p:cNvSpPr>
          <p:nvPr>
            <p:ph type="ftr" sz="quarter" idx="3"/>
          </p:nvPr>
        </p:nvSpPr>
        <p:spPr>
          <a:xfrm>
            <a:off x="457200"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6202C88-0720-40B5-A03D-05A3CF827CEA}"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7812360" y="4443958"/>
            <a:ext cx="938077" cy="461665"/>
          </a:xfrm>
          <a:prstGeom prst="rect">
            <a:avLst/>
          </a:prstGeom>
        </p:spPr>
        <p:txBody>
          <a:bodyPr wrap="none">
            <a:spAutoFit/>
          </a:bodyPr>
          <a:lstStyle/>
          <a:p>
            <a:r>
              <a:rPr lang="en-US" sz="1200" dirty="0" smtClean="0">
                <a:solidFill>
                  <a:srgbClr val="00B0F0"/>
                </a:solidFill>
              </a:rPr>
              <a:t>Medcloud </a:t>
            </a:r>
          </a:p>
          <a:p>
            <a:r>
              <a:rPr lang="en-US" sz="1200" dirty="0" smtClean="0">
                <a:solidFill>
                  <a:srgbClr val="00B0F0"/>
                </a:solidFill>
              </a:rPr>
              <a:t>22.04.2020</a:t>
            </a:r>
            <a:endParaRPr lang="ru-RU" sz="1200" dirty="0">
              <a:solidFill>
                <a:srgbClr val="00B0F0"/>
              </a:solidFill>
            </a:endParaRPr>
          </a:p>
        </p:txBody>
      </p:sp>
    </p:spTree>
    <p:extLst>
      <p:ext uri="{BB962C8B-B14F-4D97-AF65-F5344CB8AC3E}">
        <p14:creationId xmlns:p14="http://schemas.microsoft.com/office/powerpoint/2010/main" val="3471193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518579"/>
            <a:ext cx="1877437" cy="707886"/>
          </a:xfrm>
          <a:prstGeom prst="rect">
            <a:avLst/>
          </a:prstGeom>
        </p:spPr>
        <p:txBody>
          <a:bodyPr wrap="none">
            <a:spAutoFit/>
          </a:bodyPr>
          <a:lstStyle/>
          <a:p>
            <a:r>
              <a:rPr lang="en-US" sz="2000" b="1" dirty="0" smtClean="0"/>
              <a:t>USMLE </a:t>
            </a:r>
            <a:r>
              <a:rPr lang="ru-RU" sz="2000" b="1" dirty="0" err="1" smtClean="0"/>
              <a:t>Step</a:t>
            </a:r>
            <a:r>
              <a:rPr lang="en-US" sz="2000" b="1" dirty="0" smtClean="0"/>
              <a:t> </a:t>
            </a:r>
            <a:r>
              <a:rPr lang="ru-RU" sz="2000" b="1" dirty="0" smtClean="0"/>
              <a:t>1</a:t>
            </a:r>
            <a:r>
              <a:rPr lang="en-US" sz="2000" b="1" dirty="0" smtClean="0"/>
              <a:t> </a:t>
            </a:r>
          </a:p>
          <a:p>
            <a:r>
              <a:rPr lang="en-US" sz="2000" b="1" dirty="0" smtClean="0">
                <a:solidFill>
                  <a:srgbClr val="0070C0"/>
                </a:solidFill>
              </a:rPr>
              <a:t>Content </a:t>
            </a:r>
            <a:endParaRPr lang="en-US" sz="2000" b="1" dirty="0">
              <a:solidFill>
                <a:srgbClr val="0070C0"/>
              </a:solidFill>
            </a:endParaRPr>
          </a:p>
        </p:txBody>
      </p:sp>
      <p:sp>
        <p:nvSpPr>
          <p:cNvPr id="5" name="Прямоугольник 4"/>
          <p:cNvSpPr/>
          <p:nvPr/>
        </p:nvSpPr>
        <p:spPr>
          <a:xfrm>
            <a:off x="1087691" y="4720957"/>
            <a:ext cx="2964017" cy="276999"/>
          </a:xfrm>
          <a:prstGeom prst="rect">
            <a:avLst/>
          </a:prstGeom>
        </p:spPr>
        <p:txBody>
          <a:bodyPr wrap="none">
            <a:spAutoFit/>
          </a:bodyPr>
          <a:lstStyle/>
          <a:p>
            <a:r>
              <a:rPr lang="en-US" sz="1200" dirty="0" smtClean="0"/>
              <a:t>Source: </a:t>
            </a:r>
            <a:r>
              <a:rPr lang="en-US" sz="1200" dirty="0" smtClean="0">
                <a:solidFill>
                  <a:srgbClr val="0070C0"/>
                </a:solidFill>
              </a:rPr>
              <a:t>https://www.usmle.org/step-1/</a:t>
            </a:r>
            <a:endParaRPr lang="en-US" sz="1200" dirty="0">
              <a:solidFill>
                <a:srgbClr val="0070C0"/>
              </a:solidFill>
            </a:endParaRPr>
          </a:p>
        </p:txBody>
      </p:sp>
      <p:sp>
        <p:nvSpPr>
          <p:cNvPr id="3" name="Прямоугольник 2"/>
          <p:cNvSpPr/>
          <p:nvPr/>
        </p:nvSpPr>
        <p:spPr>
          <a:xfrm>
            <a:off x="3347863" y="541095"/>
            <a:ext cx="5275211" cy="3693319"/>
          </a:xfrm>
          <a:prstGeom prst="rect">
            <a:avLst/>
          </a:prstGeom>
        </p:spPr>
        <p:txBody>
          <a:bodyPr wrap="square">
            <a:spAutoFit/>
          </a:bodyPr>
          <a:lstStyle/>
          <a:p>
            <a:r>
              <a:rPr lang="en-US" sz="1300" b="1" dirty="0"/>
              <a:t>Example Item</a:t>
            </a:r>
            <a:endParaRPr lang="en-US" sz="1300" dirty="0"/>
          </a:p>
          <a:p>
            <a:r>
              <a:rPr lang="en-US" sz="1300" dirty="0"/>
              <a:t>A 32-year-old woman with type 1 diabetes mellitus has had progressive renal failure over the past 2 years. She has not yet started dialysis. Examination shows no abnormalities. Her hemoglobin concentration is 9 g/dL, hematocrit is 28%, and mean corpuscular volume is 94 m3. A blood smear shows normochromic, normocytic cells. Which of the following is the most likely cause?</a:t>
            </a:r>
          </a:p>
          <a:p>
            <a:endParaRPr lang="en-US" sz="1300" dirty="0" smtClean="0"/>
          </a:p>
          <a:p>
            <a:pPr marL="342900" indent="-342900">
              <a:buFont typeface="+mj-lt"/>
              <a:buAutoNum type="alphaUcPeriod"/>
            </a:pPr>
            <a:r>
              <a:rPr lang="en-US" sz="1300" dirty="0" smtClean="0"/>
              <a:t>Acute </a:t>
            </a:r>
            <a:r>
              <a:rPr lang="en-US" sz="1300" dirty="0"/>
              <a:t>blood loss</a:t>
            </a:r>
          </a:p>
          <a:p>
            <a:pPr marL="342900" indent="-342900">
              <a:buFont typeface="+mj-lt"/>
              <a:buAutoNum type="alphaUcPeriod"/>
            </a:pPr>
            <a:r>
              <a:rPr lang="en-US" sz="1300" dirty="0"/>
              <a:t>Chronic lymphocytic leukemia</a:t>
            </a:r>
          </a:p>
          <a:p>
            <a:pPr marL="342900" indent="-342900">
              <a:buFont typeface="+mj-lt"/>
              <a:buAutoNum type="alphaUcPeriod"/>
            </a:pPr>
            <a:r>
              <a:rPr lang="en-US" sz="1300" dirty="0"/>
              <a:t>Erythrocyte enzyme deficiency</a:t>
            </a:r>
          </a:p>
          <a:p>
            <a:pPr marL="342900" indent="-342900">
              <a:buFont typeface="+mj-lt"/>
              <a:buAutoNum type="alphaUcPeriod"/>
            </a:pPr>
            <a:r>
              <a:rPr lang="en-US" sz="1300" dirty="0"/>
              <a:t>Erythropoietin deficiency</a:t>
            </a:r>
          </a:p>
          <a:p>
            <a:pPr marL="342900" indent="-342900">
              <a:buFont typeface="+mj-lt"/>
              <a:buAutoNum type="alphaUcPeriod"/>
            </a:pPr>
            <a:r>
              <a:rPr lang="en-US" sz="1300" dirty="0"/>
              <a:t>Immunohemolysis</a:t>
            </a:r>
          </a:p>
          <a:p>
            <a:pPr marL="342900" indent="-342900">
              <a:buFont typeface="+mj-lt"/>
              <a:buAutoNum type="alphaUcPeriod"/>
            </a:pPr>
            <a:r>
              <a:rPr lang="en-US" sz="1300" dirty="0"/>
              <a:t>Microangiopathic hemolysis</a:t>
            </a:r>
          </a:p>
          <a:p>
            <a:pPr marL="342900" indent="-342900">
              <a:buFont typeface="+mj-lt"/>
              <a:buAutoNum type="alphaUcPeriod"/>
            </a:pPr>
            <a:r>
              <a:rPr lang="en-US" sz="1300" dirty="0"/>
              <a:t>Polycythemia vera</a:t>
            </a:r>
          </a:p>
          <a:p>
            <a:pPr marL="342900" indent="-342900">
              <a:buFont typeface="+mj-lt"/>
              <a:buAutoNum type="alphaUcPeriod"/>
            </a:pPr>
            <a:r>
              <a:rPr lang="en-US" sz="1300" dirty="0"/>
              <a:t>Sickle cell disease</a:t>
            </a:r>
          </a:p>
          <a:p>
            <a:pPr marL="342900" indent="-342900">
              <a:buFont typeface="+mj-lt"/>
              <a:buAutoNum type="alphaUcPeriod"/>
            </a:pPr>
            <a:r>
              <a:rPr lang="en-US" sz="1300" dirty="0"/>
              <a:t>Sideroblastic anemia</a:t>
            </a:r>
          </a:p>
          <a:p>
            <a:pPr marL="342900" indent="-342900">
              <a:buFont typeface="+mj-lt"/>
              <a:buAutoNum type="alphaUcPeriod"/>
            </a:pPr>
            <a:r>
              <a:rPr lang="el-GR" sz="1300" dirty="0"/>
              <a:t>β-</a:t>
            </a:r>
            <a:r>
              <a:rPr lang="en-US" sz="1300" dirty="0"/>
              <a:t>Thalassemia </a:t>
            </a:r>
            <a:r>
              <a:rPr lang="en-US" sz="1300" dirty="0" smtClean="0"/>
              <a:t>trait</a:t>
            </a:r>
            <a:endParaRPr lang="en-US" sz="1300" dirty="0"/>
          </a:p>
        </p:txBody>
      </p:sp>
      <p:cxnSp>
        <p:nvCxnSpPr>
          <p:cNvPr id="7" name="Прямая соединительная линия 6"/>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456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518579"/>
            <a:ext cx="1877437" cy="707886"/>
          </a:xfrm>
          <a:prstGeom prst="rect">
            <a:avLst/>
          </a:prstGeom>
        </p:spPr>
        <p:txBody>
          <a:bodyPr wrap="none">
            <a:spAutoFit/>
          </a:bodyPr>
          <a:lstStyle/>
          <a:p>
            <a:r>
              <a:rPr lang="en-US" sz="2000" b="1" dirty="0" smtClean="0"/>
              <a:t>USMLE </a:t>
            </a:r>
            <a:r>
              <a:rPr lang="ru-RU" sz="2000" b="1" dirty="0" err="1" smtClean="0"/>
              <a:t>Step</a:t>
            </a:r>
            <a:r>
              <a:rPr lang="en-US" sz="2000" b="1" dirty="0" smtClean="0"/>
              <a:t> </a:t>
            </a:r>
            <a:r>
              <a:rPr lang="ru-RU" sz="2000" b="1" dirty="0" smtClean="0"/>
              <a:t>1</a:t>
            </a:r>
            <a:r>
              <a:rPr lang="en-US" sz="2000" b="1" dirty="0" smtClean="0"/>
              <a:t> </a:t>
            </a:r>
          </a:p>
          <a:p>
            <a:r>
              <a:rPr lang="en-US" sz="2000" b="1" dirty="0" smtClean="0">
                <a:solidFill>
                  <a:srgbClr val="0070C0"/>
                </a:solidFill>
              </a:rPr>
              <a:t>Score Report</a:t>
            </a:r>
            <a:endParaRPr lang="en-US" sz="2000" b="1" dirty="0">
              <a:solidFill>
                <a:srgbClr val="0070C0"/>
              </a:solidFill>
            </a:endParaRPr>
          </a:p>
        </p:txBody>
      </p:sp>
      <p:cxnSp>
        <p:nvCxnSpPr>
          <p:cNvPr id="7" name="Прямая соединительная линия 6"/>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89510"/>
            <a:ext cx="4439518" cy="424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472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518579"/>
            <a:ext cx="1877437" cy="707886"/>
          </a:xfrm>
          <a:prstGeom prst="rect">
            <a:avLst/>
          </a:prstGeom>
        </p:spPr>
        <p:txBody>
          <a:bodyPr wrap="none">
            <a:spAutoFit/>
          </a:bodyPr>
          <a:lstStyle/>
          <a:p>
            <a:r>
              <a:rPr lang="en-US" sz="2000" b="1" dirty="0" smtClean="0"/>
              <a:t>USMLE </a:t>
            </a:r>
            <a:r>
              <a:rPr lang="ru-RU" sz="2000" b="1" dirty="0" err="1" smtClean="0"/>
              <a:t>Step</a:t>
            </a:r>
            <a:r>
              <a:rPr lang="en-US" sz="2000" b="1" dirty="0" smtClean="0"/>
              <a:t> </a:t>
            </a:r>
            <a:r>
              <a:rPr lang="ru-RU" sz="2000" b="1" dirty="0" smtClean="0"/>
              <a:t>1</a:t>
            </a:r>
            <a:r>
              <a:rPr lang="en-US" sz="2000" b="1" dirty="0" smtClean="0"/>
              <a:t> </a:t>
            </a:r>
          </a:p>
          <a:p>
            <a:r>
              <a:rPr lang="en-US" sz="2000" b="1" dirty="0" smtClean="0">
                <a:solidFill>
                  <a:srgbClr val="0070C0"/>
                </a:solidFill>
              </a:rPr>
              <a:t>Score Report</a:t>
            </a:r>
            <a:endParaRPr lang="en-US" sz="2000" b="1" dirty="0">
              <a:solidFill>
                <a:srgbClr val="0070C0"/>
              </a:solidFill>
            </a:endParaRPr>
          </a:p>
        </p:txBody>
      </p:sp>
      <p:cxnSp>
        <p:nvCxnSpPr>
          <p:cNvPr id="7" name="Прямая соединительная линия 6"/>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77704"/>
            <a:ext cx="4584700"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099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518579"/>
            <a:ext cx="1877437" cy="707886"/>
          </a:xfrm>
          <a:prstGeom prst="rect">
            <a:avLst/>
          </a:prstGeom>
        </p:spPr>
        <p:txBody>
          <a:bodyPr wrap="none">
            <a:spAutoFit/>
          </a:bodyPr>
          <a:lstStyle/>
          <a:p>
            <a:r>
              <a:rPr lang="en-US" sz="2000" b="1" dirty="0" smtClean="0"/>
              <a:t>USMLE </a:t>
            </a:r>
            <a:r>
              <a:rPr lang="ru-RU" sz="2000" b="1" dirty="0" err="1" smtClean="0"/>
              <a:t>Step</a:t>
            </a:r>
            <a:r>
              <a:rPr lang="en-US" sz="2000" b="1" dirty="0" smtClean="0"/>
              <a:t> </a:t>
            </a:r>
            <a:r>
              <a:rPr lang="ru-RU" sz="2000" b="1" dirty="0" smtClean="0"/>
              <a:t>1</a:t>
            </a:r>
            <a:r>
              <a:rPr lang="en-US" sz="2000" b="1" dirty="0" smtClean="0"/>
              <a:t> </a:t>
            </a:r>
          </a:p>
          <a:p>
            <a:r>
              <a:rPr lang="en-US" sz="2000" b="1" dirty="0" smtClean="0">
                <a:solidFill>
                  <a:srgbClr val="0070C0"/>
                </a:solidFill>
              </a:rPr>
              <a:t>Scoring</a:t>
            </a:r>
            <a:endParaRPr lang="en-US" sz="2000" b="1" dirty="0">
              <a:solidFill>
                <a:srgbClr val="0070C0"/>
              </a:solidFill>
            </a:endParaRPr>
          </a:p>
        </p:txBody>
      </p:sp>
      <p:sp>
        <p:nvSpPr>
          <p:cNvPr id="5" name="Прямоугольник 4"/>
          <p:cNvSpPr/>
          <p:nvPr/>
        </p:nvSpPr>
        <p:spPr>
          <a:xfrm>
            <a:off x="1087691" y="4720957"/>
            <a:ext cx="2784288" cy="276999"/>
          </a:xfrm>
          <a:prstGeom prst="rect">
            <a:avLst/>
          </a:prstGeom>
        </p:spPr>
        <p:txBody>
          <a:bodyPr wrap="none">
            <a:spAutoFit/>
          </a:bodyPr>
          <a:lstStyle/>
          <a:p>
            <a:r>
              <a:rPr lang="en-US" sz="1200" dirty="0" smtClean="0"/>
              <a:t>Source: </a:t>
            </a:r>
            <a:r>
              <a:rPr lang="en-US" sz="1200" dirty="0" smtClean="0">
                <a:solidFill>
                  <a:srgbClr val="0070C0"/>
                </a:solidFill>
              </a:rPr>
              <a:t>First Aid for the USMLE step 1</a:t>
            </a:r>
            <a:endParaRPr lang="en-US" sz="1200" dirty="0">
              <a:solidFill>
                <a:srgbClr val="0070C0"/>
              </a:solidFill>
            </a:endParaRPr>
          </a:p>
        </p:txBody>
      </p:sp>
      <p:cxnSp>
        <p:nvCxnSpPr>
          <p:cNvPr id="7" name="Прямая соединительная линия 6"/>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75749"/>
            <a:ext cx="5049139" cy="415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033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518579"/>
            <a:ext cx="1877437" cy="707886"/>
          </a:xfrm>
          <a:prstGeom prst="rect">
            <a:avLst/>
          </a:prstGeom>
        </p:spPr>
        <p:txBody>
          <a:bodyPr wrap="none">
            <a:spAutoFit/>
          </a:bodyPr>
          <a:lstStyle/>
          <a:p>
            <a:r>
              <a:rPr lang="en-US" sz="2000" b="1" dirty="0" smtClean="0"/>
              <a:t>USMLE </a:t>
            </a:r>
            <a:r>
              <a:rPr lang="ru-RU" sz="2000" b="1" dirty="0" err="1" smtClean="0"/>
              <a:t>Step</a:t>
            </a:r>
            <a:r>
              <a:rPr lang="en-US" sz="2000" b="1" dirty="0" smtClean="0"/>
              <a:t> </a:t>
            </a:r>
            <a:r>
              <a:rPr lang="ru-RU" sz="2000" b="1" dirty="0" smtClean="0"/>
              <a:t>1</a:t>
            </a:r>
            <a:r>
              <a:rPr lang="en-US" sz="2000" b="1" dirty="0" smtClean="0"/>
              <a:t> </a:t>
            </a:r>
          </a:p>
          <a:p>
            <a:r>
              <a:rPr lang="en-US" sz="2000" b="1" dirty="0" smtClean="0">
                <a:solidFill>
                  <a:srgbClr val="0070C0"/>
                </a:solidFill>
              </a:rPr>
              <a:t>Scoring</a:t>
            </a:r>
            <a:endParaRPr lang="en-US" sz="2000" b="1" dirty="0">
              <a:solidFill>
                <a:srgbClr val="0070C0"/>
              </a:solidFill>
            </a:endParaRPr>
          </a:p>
        </p:txBody>
      </p:sp>
      <p:sp>
        <p:nvSpPr>
          <p:cNvPr id="5" name="Прямоугольник 4"/>
          <p:cNvSpPr/>
          <p:nvPr/>
        </p:nvSpPr>
        <p:spPr>
          <a:xfrm>
            <a:off x="1087691" y="4720957"/>
            <a:ext cx="2784288" cy="276999"/>
          </a:xfrm>
          <a:prstGeom prst="rect">
            <a:avLst/>
          </a:prstGeom>
        </p:spPr>
        <p:txBody>
          <a:bodyPr wrap="none">
            <a:spAutoFit/>
          </a:bodyPr>
          <a:lstStyle/>
          <a:p>
            <a:r>
              <a:rPr lang="en-US" sz="1200" dirty="0" smtClean="0"/>
              <a:t>Source: </a:t>
            </a:r>
            <a:r>
              <a:rPr lang="en-US" sz="1200" dirty="0" smtClean="0">
                <a:solidFill>
                  <a:srgbClr val="0070C0"/>
                </a:solidFill>
              </a:rPr>
              <a:t>First Aid for the USMLE step 1</a:t>
            </a:r>
            <a:endParaRPr lang="en-US" sz="1200" dirty="0">
              <a:solidFill>
                <a:srgbClr val="0070C0"/>
              </a:solidFill>
            </a:endParaRPr>
          </a:p>
        </p:txBody>
      </p:sp>
      <p:cxnSp>
        <p:nvCxnSpPr>
          <p:cNvPr id="7" name="Прямая соединительная линия 6"/>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a:srcRect/>
          <a:stretch>
            <a:fillRect/>
          </a:stretch>
        </p:blipFill>
        <p:spPr bwMode="auto">
          <a:xfrm>
            <a:off x="3347864" y="1354169"/>
            <a:ext cx="5508129" cy="2147130"/>
          </a:xfrm>
          <a:prstGeom prst="rect">
            <a:avLst/>
          </a:prstGeom>
          <a:noFill/>
          <a:ln w="9525">
            <a:noFill/>
            <a:miter lim="800000"/>
            <a:headEnd/>
            <a:tailEnd/>
          </a:ln>
          <a:effectLst/>
        </p:spPr>
      </p:pic>
    </p:spTree>
    <p:extLst>
      <p:ext uri="{BB962C8B-B14F-4D97-AF65-F5344CB8AC3E}">
        <p14:creationId xmlns:p14="http://schemas.microsoft.com/office/powerpoint/2010/main" val="648150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518579"/>
            <a:ext cx="2751074" cy="400110"/>
          </a:xfrm>
          <a:prstGeom prst="rect">
            <a:avLst/>
          </a:prstGeom>
        </p:spPr>
        <p:txBody>
          <a:bodyPr wrap="none">
            <a:spAutoFit/>
          </a:bodyPr>
          <a:lstStyle/>
          <a:p>
            <a:r>
              <a:rPr lang="en-US" sz="2000" b="1" dirty="0" smtClean="0"/>
              <a:t>USMLE </a:t>
            </a:r>
            <a:r>
              <a:rPr lang="ru-RU" sz="2000" b="1" dirty="0" err="1" smtClean="0"/>
              <a:t>Step</a:t>
            </a:r>
            <a:r>
              <a:rPr lang="en-US" sz="2000" b="1" dirty="0" smtClean="0"/>
              <a:t> </a:t>
            </a:r>
            <a:r>
              <a:rPr lang="ru-RU" sz="2000" b="1" dirty="0" smtClean="0"/>
              <a:t>1</a:t>
            </a:r>
            <a:r>
              <a:rPr lang="en-US" sz="2000" b="1" dirty="0" smtClean="0"/>
              <a:t> </a:t>
            </a:r>
            <a:r>
              <a:rPr lang="en-US" sz="2000" b="1" dirty="0" smtClean="0">
                <a:solidFill>
                  <a:srgbClr val="0070C0"/>
                </a:solidFill>
              </a:rPr>
              <a:t>Scoring</a:t>
            </a:r>
            <a:endParaRPr lang="en-US" sz="2000" b="1" dirty="0">
              <a:solidFill>
                <a:srgbClr val="0070C0"/>
              </a:solidFill>
            </a:endParaRPr>
          </a:p>
        </p:txBody>
      </p:sp>
      <p:sp>
        <p:nvSpPr>
          <p:cNvPr id="5" name="Прямоугольник 4"/>
          <p:cNvSpPr/>
          <p:nvPr/>
        </p:nvSpPr>
        <p:spPr>
          <a:xfrm>
            <a:off x="1087691" y="4720957"/>
            <a:ext cx="2784288" cy="276999"/>
          </a:xfrm>
          <a:prstGeom prst="rect">
            <a:avLst/>
          </a:prstGeom>
        </p:spPr>
        <p:txBody>
          <a:bodyPr wrap="none">
            <a:spAutoFit/>
          </a:bodyPr>
          <a:lstStyle/>
          <a:p>
            <a:r>
              <a:rPr lang="en-US" sz="1200" dirty="0" smtClean="0"/>
              <a:t>Source: </a:t>
            </a:r>
            <a:r>
              <a:rPr lang="en-US" sz="1200" dirty="0" smtClean="0">
                <a:solidFill>
                  <a:srgbClr val="0070C0"/>
                </a:solidFill>
              </a:rPr>
              <a:t>First Aid for the USMLE step 1</a:t>
            </a:r>
            <a:endParaRPr lang="en-US" sz="1200" dirty="0">
              <a:solidFill>
                <a:srgbClr val="0070C0"/>
              </a:solidFill>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918689"/>
            <a:ext cx="7673967" cy="348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33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518579"/>
            <a:ext cx="2751074" cy="400110"/>
          </a:xfrm>
          <a:prstGeom prst="rect">
            <a:avLst/>
          </a:prstGeom>
        </p:spPr>
        <p:txBody>
          <a:bodyPr wrap="none">
            <a:spAutoFit/>
          </a:bodyPr>
          <a:lstStyle/>
          <a:p>
            <a:r>
              <a:rPr lang="en-US" sz="2000" b="1" dirty="0" smtClean="0"/>
              <a:t>USMLE </a:t>
            </a:r>
            <a:r>
              <a:rPr lang="ru-RU" sz="2000" b="1" dirty="0" err="1" smtClean="0"/>
              <a:t>Step</a:t>
            </a:r>
            <a:r>
              <a:rPr lang="en-US" sz="2000" b="1" dirty="0" smtClean="0"/>
              <a:t> </a:t>
            </a:r>
            <a:r>
              <a:rPr lang="ru-RU" sz="2000" b="1" dirty="0" smtClean="0"/>
              <a:t>1</a:t>
            </a:r>
            <a:r>
              <a:rPr lang="en-US" sz="2000" b="1" dirty="0" smtClean="0"/>
              <a:t> </a:t>
            </a:r>
            <a:r>
              <a:rPr lang="en-US" sz="2000" b="1" dirty="0" smtClean="0">
                <a:solidFill>
                  <a:srgbClr val="0070C0"/>
                </a:solidFill>
              </a:rPr>
              <a:t>Scoring</a:t>
            </a:r>
            <a:endParaRPr lang="en-US" sz="2000" b="1" dirty="0">
              <a:solidFill>
                <a:srgbClr val="0070C0"/>
              </a:solidFill>
            </a:endParaRPr>
          </a:p>
        </p:txBody>
      </p:sp>
      <p:sp>
        <p:nvSpPr>
          <p:cNvPr id="5" name="Прямоугольник 4"/>
          <p:cNvSpPr/>
          <p:nvPr/>
        </p:nvSpPr>
        <p:spPr>
          <a:xfrm>
            <a:off x="1087691" y="4720957"/>
            <a:ext cx="2784288" cy="276999"/>
          </a:xfrm>
          <a:prstGeom prst="rect">
            <a:avLst/>
          </a:prstGeom>
        </p:spPr>
        <p:txBody>
          <a:bodyPr wrap="none">
            <a:spAutoFit/>
          </a:bodyPr>
          <a:lstStyle/>
          <a:p>
            <a:r>
              <a:rPr lang="en-US" sz="1200" dirty="0" smtClean="0"/>
              <a:t>Source: </a:t>
            </a:r>
            <a:r>
              <a:rPr lang="en-US" sz="1200" dirty="0" smtClean="0">
                <a:solidFill>
                  <a:srgbClr val="0070C0"/>
                </a:solidFill>
              </a:rPr>
              <a:t>First Aid for the USMLE step 1</a:t>
            </a:r>
            <a:endParaRPr lang="en-US" sz="1200" dirty="0">
              <a:solidFill>
                <a:srgbClr val="0070C0"/>
              </a:solidFill>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87575"/>
            <a:ext cx="7992888" cy="329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695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518579"/>
            <a:ext cx="2507418" cy="400110"/>
          </a:xfrm>
          <a:prstGeom prst="rect">
            <a:avLst/>
          </a:prstGeom>
        </p:spPr>
        <p:txBody>
          <a:bodyPr wrap="none">
            <a:spAutoFit/>
          </a:bodyPr>
          <a:lstStyle/>
          <a:p>
            <a:r>
              <a:rPr lang="en-US" sz="2000" b="1" dirty="0" smtClean="0"/>
              <a:t>USMLE </a:t>
            </a:r>
            <a:r>
              <a:rPr lang="ru-RU" sz="2000" b="1" dirty="0" err="1" smtClean="0"/>
              <a:t>Step</a:t>
            </a:r>
            <a:r>
              <a:rPr lang="en-US" sz="2000" b="1" dirty="0" smtClean="0"/>
              <a:t> </a:t>
            </a:r>
            <a:r>
              <a:rPr lang="ru-RU" sz="2000" b="1" dirty="0" smtClean="0"/>
              <a:t>1</a:t>
            </a:r>
            <a:r>
              <a:rPr lang="en-US" sz="2000" b="1" dirty="0" smtClean="0"/>
              <a:t> </a:t>
            </a:r>
            <a:r>
              <a:rPr lang="en-US" sz="2000" b="1" dirty="0" smtClean="0">
                <a:solidFill>
                  <a:srgbClr val="FF0000"/>
                </a:solidFill>
              </a:rPr>
              <a:t>News</a:t>
            </a:r>
            <a:endParaRPr lang="en-US" sz="2000" b="1" dirty="0">
              <a:solidFill>
                <a:srgbClr val="FF0000"/>
              </a:solidFill>
            </a:endParaRPr>
          </a:p>
        </p:txBody>
      </p:sp>
      <p:sp>
        <p:nvSpPr>
          <p:cNvPr id="5" name="Прямоугольник 4"/>
          <p:cNvSpPr/>
          <p:nvPr/>
        </p:nvSpPr>
        <p:spPr>
          <a:xfrm>
            <a:off x="1087691" y="4720957"/>
            <a:ext cx="2552045" cy="276999"/>
          </a:xfrm>
          <a:prstGeom prst="rect">
            <a:avLst/>
          </a:prstGeom>
        </p:spPr>
        <p:txBody>
          <a:bodyPr wrap="none">
            <a:spAutoFit/>
          </a:bodyPr>
          <a:lstStyle/>
          <a:p>
            <a:r>
              <a:rPr lang="en-US" sz="1200" dirty="0" smtClean="0"/>
              <a:t>Source: </a:t>
            </a:r>
            <a:r>
              <a:rPr lang="en-US" sz="1200" dirty="0" smtClean="0">
                <a:solidFill>
                  <a:srgbClr val="0070C0"/>
                </a:solidFill>
              </a:rPr>
              <a:t>https://www.forbes.com/</a:t>
            </a:r>
            <a:endParaRPr lang="en-US" sz="1200" dirty="0">
              <a:solidFill>
                <a:srgbClr val="0070C0"/>
              </a:solidFill>
            </a:endParaRPr>
          </a:p>
        </p:txBody>
      </p:sp>
      <p:sp>
        <p:nvSpPr>
          <p:cNvPr id="4" name="Прямоугольник 3"/>
          <p:cNvSpPr/>
          <p:nvPr/>
        </p:nvSpPr>
        <p:spPr>
          <a:xfrm>
            <a:off x="1835696" y="1203598"/>
            <a:ext cx="5328592" cy="2631490"/>
          </a:xfrm>
          <a:prstGeom prst="rect">
            <a:avLst/>
          </a:prstGeom>
        </p:spPr>
        <p:txBody>
          <a:bodyPr wrap="square">
            <a:spAutoFit/>
          </a:bodyPr>
          <a:lstStyle/>
          <a:p>
            <a:r>
              <a:rPr lang="en-US" sz="1500" b="1" dirty="0" smtClean="0"/>
              <a:t>On February 12, 2020, the Federation of State Medical Boards (FSMB) and the National Board of Medical Examiners (NBME) announced the following policy changes: </a:t>
            </a:r>
          </a:p>
          <a:p>
            <a:endParaRPr lang="en-US" sz="1500" dirty="0" smtClean="0"/>
          </a:p>
          <a:p>
            <a:r>
              <a:rPr lang="en-US" sz="1500" dirty="0" smtClean="0"/>
              <a:t>USMLE Step 1 will be a pass/fail exam</a:t>
            </a:r>
          </a:p>
          <a:p>
            <a:endParaRPr lang="en-US" sz="1500" dirty="0" smtClean="0"/>
          </a:p>
          <a:p>
            <a:r>
              <a:rPr lang="en-US" sz="1500" dirty="0" smtClean="0"/>
              <a:t>The number of exam attempts is reduced from six to four</a:t>
            </a:r>
          </a:p>
          <a:p>
            <a:endParaRPr lang="en-US" sz="1500" dirty="0" smtClean="0"/>
          </a:p>
          <a:p>
            <a:r>
              <a:rPr lang="en-US" sz="1500" dirty="0" smtClean="0"/>
              <a:t>All examinees must pass Step 1 before taking Step 2 Clinical Skills (CS).</a:t>
            </a:r>
            <a:endParaRPr lang="en-US" sz="1500" dirty="0"/>
          </a:p>
        </p:txBody>
      </p:sp>
    </p:spTree>
    <p:extLst>
      <p:ext uri="{BB962C8B-B14F-4D97-AF65-F5344CB8AC3E}">
        <p14:creationId xmlns:p14="http://schemas.microsoft.com/office/powerpoint/2010/main" val="2173662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563888" y="707518"/>
            <a:ext cx="2471574" cy="430887"/>
          </a:xfrm>
          <a:prstGeom prst="rect">
            <a:avLst/>
          </a:prstGeom>
        </p:spPr>
        <p:txBody>
          <a:bodyPr wrap="none">
            <a:spAutoFit/>
          </a:bodyPr>
          <a:lstStyle/>
          <a:p>
            <a:r>
              <a:rPr lang="en-US" sz="2200" b="1" dirty="0" smtClean="0">
                <a:solidFill>
                  <a:srgbClr val="0070C0"/>
                </a:solidFill>
                <a:latin typeface="+mj-lt"/>
              </a:rPr>
              <a:t>Q’s</a:t>
            </a:r>
            <a:r>
              <a:rPr lang="en-US" sz="2200" b="1" dirty="0" smtClean="0">
                <a:latin typeface="+mj-lt"/>
              </a:rPr>
              <a:t> about Step 1?</a:t>
            </a:r>
            <a:endParaRPr lang="ru-RU" sz="2200" b="1" dirty="0">
              <a:latin typeface="+mj-lt"/>
            </a:endParaRPr>
          </a:p>
        </p:txBody>
      </p:sp>
    </p:spTree>
    <p:extLst>
      <p:ext uri="{BB962C8B-B14F-4D97-AF65-F5344CB8AC3E}">
        <p14:creationId xmlns:p14="http://schemas.microsoft.com/office/powerpoint/2010/main" val="321179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15616" y="518579"/>
            <a:ext cx="2193229" cy="400110"/>
          </a:xfrm>
          <a:prstGeom prst="rect">
            <a:avLst/>
          </a:prstGeom>
        </p:spPr>
        <p:txBody>
          <a:bodyPr wrap="none">
            <a:spAutoFit/>
          </a:bodyPr>
          <a:lstStyle/>
          <a:p>
            <a:r>
              <a:rPr lang="en-US" sz="2000" b="1" dirty="0" smtClean="0"/>
              <a:t>USMLE </a:t>
            </a:r>
            <a:r>
              <a:rPr lang="ru-RU" sz="2000" b="1" dirty="0" err="1" smtClean="0"/>
              <a:t>Step</a:t>
            </a:r>
            <a:r>
              <a:rPr lang="en-US" sz="2000" b="1" dirty="0" smtClean="0"/>
              <a:t> 2 CK</a:t>
            </a:r>
            <a:endParaRPr lang="en-US" sz="2000" b="1" dirty="0">
              <a:solidFill>
                <a:srgbClr val="0070C0"/>
              </a:solidFill>
            </a:endParaRPr>
          </a:p>
        </p:txBody>
      </p:sp>
      <p:sp>
        <p:nvSpPr>
          <p:cNvPr id="6" name="Прямоугольник 5"/>
          <p:cNvSpPr/>
          <p:nvPr/>
        </p:nvSpPr>
        <p:spPr>
          <a:xfrm>
            <a:off x="1087691" y="4720957"/>
            <a:ext cx="3174010" cy="276999"/>
          </a:xfrm>
          <a:prstGeom prst="rect">
            <a:avLst/>
          </a:prstGeom>
        </p:spPr>
        <p:txBody>
          <a:bodyPr wrap="none">
            <a:spAutoFit/>
          </a:bodyPr>
          <a:lstStyle/>
          <a:p>
            <a:r>
              <a:rPr lang="en-US" sz="1200" dirty="0" smtClean="0"/>
              <a:t>Source: </a:t>
            </a:r>
            <a:r>
              <a:rPr lang="en-US" sz="1200" dirty="0" smtClean="0">
                <a:solidFill>
                  <a:srgbClr val="0070C0"/>
                </a:solidFill>
              </a:rPr>
              <a:t>https://www.usmle.org/step-2-ck/</a:t>
            </a:r>
            <a:endParaRPr lang="en-US" sz="1200" dirty="0">
              <a:solidFill>
                <a:srgbClr val="0070C0"/>
              </a:solidFill>
            </a:endParaRPr>
          </a:p>
        </p:txBody>
      </p:sp>
      <p:sp>
        <p:nvSpPr>
          <p:cNvPr id="5" name="Прямоугольник 4"/>
          <p:cNvSpPr/>
          <p:nvPr/>
        </p:nvSpPr>
        <p:spPr>
          <a:xfrm>
            <a:off x="1691680" y="1347614"/>
            <a:ext cx="4572000" cy="2400657"/>
          </a:xfrm>
          <a:prstGeom prst="rect">
            <a:avLst/>
          </a:prstGeom>
        </p:spPr>
        <p:txBody>
          <a:bodyPr>
            <a:spAutoFit/>
          </a:bodyPr>
          <a:lstStyle/>
          <a:p>
            <a:r>
              <a:rPr lang="en-US" sz="1500" dirty="0" smtClean="0"/>
              <a:t>One-day exam. </a:t>
            </a:r>
          </a:p>
          <a:p>
            <a:endParaRPr lang="en-US" sz="1500" dirty="0" smtClean="0"/>
          </a:p>
          <a:p>
            <a:r>
              <a:rPr lang="en-US" sz="1500" dirty="0" smtClean="0"/>
              <a:t>Divided </a:t>
            </a:r>
            <a:r>
              <a:rPr lang="en-US" sz="1500" dirty="0"/>
              <a:t>into </a:t>
            </a:r>
            <a:r>
              <a:rPr lang="en-US" sz="1500" dirty="0">
                <a:solidFill>
                  <a:srgbClr val="C00000"/>
                </a:solidFill>
              </a:rPr>
              <a:t>eight</a:t>
            </a:r>
            <a:r>
              <a:rPr lang="en-US" sz="1500" dirty="0"/>
              <a:t> 60-minute blocks and administered in one 9-hour testing session. </a:t>
            </a:r>
            <a:endParaRPr lang="en-US" sz="1500" dirty="0" smtClean="0"/>
          </a:p>
          <a:p>
            <a:endParaRPr lang="en-US" sz="1500" dirty="0"/>
          </a:p>
          <a:p>
            <a:r>
              <a:rPr lang="en-US" sz="1500" dirty="0" smtClean="0"/>
              <a:t>The </a:t>
            </a:r>
            <a:r>
              <a:rPr lang="en-US" sz="1500" dirty="0"/>
              <a:t>number of questions per block on a given examination will vary but will not exceed 40. </a:t>
            </a:r>
            <a:endParaRPr lang="en-US" sz="1500" dirty="0" smtClean="0"/>
          </a:p>
          <a:p>
            <a:endParaRPr lang="en-US" sz="1500" dirty="0"/>
          </a:p>
          <a:p>
            <a:r>
              <a:rPr lang="en-US" sz="1500" dirty="0" smtClean="0"/>
              <a:t>The </a:t>
            </a:r>
            <a:r>
              <a:rPr lang="en-US" sz="1500" dirty="0"/>
              <a:t>total number of items on the overall examination will not exceed 318.</a:t>
            </a:r>
            <a:endParaRPr lang="ru-RU" sz="1500" dirty="0"/>
          </a:p>
        </p:txBody>
      </p:sp>
    </p:spTree>
    <p:extLst>
      <p:ext uri="{BB962C8B-B14F-4D97-AF65-F5344CB8AC3E}">
        <p14:creationId xmlns:p14="http://schemas.microsoft.com/office/powerpoint/2010/main" val="850106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475656" y="771550"/>
            <a:ext cx="969753" cy="430887"/>
          </a:xfrm>
          <a:prstGeom prst="rect">
            <a:avLst/>
          </a:prstGeom>
        </p:spPr>
        <p:txBody>
          <a:bodyPr wrap="none">
            <a:spAutoFit/>
          </a:bodyPr>
          <a:lstStyle/>
          <a:p>
            <a:r>
              <a:rPr lang="en-US" sz="2200" b="1" u="sng" dirty="0" smtClean="0"/>
              <a:t>Part 1</a:t>
            </a:r>
          </a:p>
        </p:txBody>
      </p:sp>
      <p:sp>
        <p:nvSpPr>
          <p:cNvPr id="3" name="Прямоугольник 2"/>
          <p:cNvSpPr/>
          <p:nvPr/>
        </p:nvSpPr>
        <p:spPr>
          <a:xfrm>
            <a:off x="2021386" y="1419622"/>
            <a:ext cx="1811714" cy="369332"/>
          </a:xfrm>
          <a:prstGeom prst="rect">
            <a:avLst/>
          </a:prstGeom>
        </p:spPr>
        <p:txBody>
          <a:bodyPr wrap="none">
            <a:spAutoFit/>
          </a:bodyPr>
          <a:lstStyle/>
          <a:p>
            <a:pPr marL="285750" indent="-285750">
              <a:buFont typeface="Arial" pitchFamily="34" charset="0"/>
              <a:buChar char="•"/>
            </a:pPr>
            <a:r>
              <a:rPr lang="en-US" dirty="0" smtClean="0"/>
              <a:t>About USMLE</a:t>
            </a:r>
          </a:p>
        </p:txBody>
      </p:sp>
    </p:spTree>
    <p:extLst>
      <p:ext uri="{BB962C8B-B14F-4D97-AF65-F5344CB8AC3E}">
        <p14:creationId xmlns:p14="http://schemas.microsoft.com/office/powerpoint/2010/main" val="2133844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87691" y="4720957"/>
            <a:ext cx="3174010" cy="276999"/>
          </a:xfrm>
          <a:prstGeom prst="rect">
            <a:avLst/>
          </a:prstGeom>
        </p:spPr>
        <p:txBody>
          <a:bodyPr wrap="none">
            <a:spAutoFit/>
          </a:bodyPr>
          <a:lstStyle/>
          <a:p>
            <a:r>
              <a:rPr lang="en-US" sz="1200" dirty="0" smtClean="0"/>
              <a:t>Source: </a:t>
            </a:r>
            <a:r>
              <a:rPr lang="en-US" sz="1200" dirty="0" smtClean="0">
                <a:solidFill>
                  <a:srgbClr val="0070C0"/>
                </a:solidFill>
              </a:rPr>
              <a:t>https://www.usmle.org/step-2-ck/</a:t>
            </a:r>
            <a:endParaRPr lang="en-US" sz="1200" dirty="0">
              <a:solidFill>
                <a:srgbClr val="0070C0"/>
              </a:solidFill>
            </a:endParaRPr>
          </a:p>
        </p:txBody>
      </p:sp>
      <p:sp>
        <p:nvSpPr>
          <p:cNvPr id="7" name="Прямоугольник 6"/>
          <p:cNvSpPr/>
          <p:nvPr/>
        </p:nvSpPr>
        <p:spPr>
          <a:xfrm>
            <a:off x="1115616" y="518579"/>
            <a:ext cx="2063385" cy="646331"/>
          </a:xfrm>
          <a:prstGeom prst="rect">
            <a:avLst/>
          </a:prstGeom>
        </p:spPr>
        <p:txBody>
          <a:bodyPr wrap="none">
            <a:spAutoFit/>
          </a:bodyPr>
          <a:lstStyle/>
          <a:p>
            <a:r>
              <a:rPr lang="en-US" b="1" dirty="0" smtClean="0"/>
              <a:t>USMLE </a:t>
            </a:r>
            <a:r>
              <a:rPr lang="ru-RU" b="1" dirty="0" err="1" smtClean="0"/>
              <a:t>Step</a:t>
            </a:r>
            <a:r>
              <a:rPr lang="en-US" b="1" dirty="0" smtClean="0"/>
              <a:t> 2 CK </a:t>
            </a:r>
          </a:p>
          <a:p>
            <a:r>
              <a:rPr lang="en-US" b="1" dirty="0" smtClean="0">
                <a:solidFill>
                  <a:srgbClr val="0070C0"/>
                </a:solidFill>
              </a:rPr>
              <a:t>Content </a:t>
            </a:r>
            <a:endParaRPr lang="en-US" b="1" dirty="0">
              <a:solidFill>
                <a:srgbClr val="0070C0"/>
              </a:solidFill>
            </a:endParaRPr>
          </a:p>
        </p:txBody>
      </p:sp>
      <p:cxnSp>
        <p:nvCxnSpPr>
          <p:cNvPr id="8" name="Прямая соединительная линия 7"/>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131590"/>
            <a:ext cx="4297148" cy="255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930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87691" y="4720957"/>
            <a:ext cx="3174010" cy="276999"/>
          </a:xfrm>
          <a:prstGeom prst="rect">
            <a:avLst/>
          </a:prstGeom>
        </p:spPr>
        <p:txBody>
          <a:bodyPr wrap="none">
            <a:spAutoFit/>
          </a:bodyPr>
          <a:lstStyle/>
          <a:p>
            <a:r>
              <a:rPr lang="en-US" sz="1200" dirty="0" smtClean="0"/>
              <a:t>Source: </a:t>
            </a:r>
            <a:r>
              <a:rPr lang="en-US" sz="1200" dirty="0" smtClean="0">
                <a:solidFill>
                  <a:srgbClr val="0070C0"/>
                </a:solidFill>
              </a:rPr>
              <a:t>https://www.usmle.org/step-2-ck/</a:t>
            </a:r>
            <a:endParaRPr lang="en-US" sz="1200" dirty="0">
              <a:solidFill>
                <a:srgbClr val="0070C0"/>
              </a:solidFill>
            </a:endParaRPr>
          </a:p>
        </p:txBody>
      </p:sp>
      <p:sp>
        <p:nvSpPr>
          <p:cNvPr id="7" name="Прямоугольник 6"/>
          <p:cNvSpPr/>
          <p:nvPr/>
        </p:nvSpPr>
        <p:spPr>
          <a:xfrm>
            <a:off x="1115616" y="518579"/>
            <a:ext cx="2063385" cy="646331"/>
          </a:xfrm>
          <a:prstGeom prst="rect">
            <a:avLst/>
          </a:prstGeom>
        </p:spPr>
        <p:txBody>
          <a:bodyPr wrap="none">
            <a:spAutoFit/>
          </a:bodyPr>
          <a:lstStyle/>
          <a:p>
            <a:r>
              <a:rPr lang="en-US" b="1" dirty="0" smtClean="0"/>
              <a:t>USMLE </a:t>
            </a:r>
            <a:r>
              <a:rPr lang="ru-RU" b="1" dirty="0" err="1" smtClean="0"/>
              <a:t>Step</a:t>
            </a:r>
            <a:r>
              <a:rPr lang="en-US" b="1" dirty="0" smtClean="0"/>
              <a:t> 2 CK </a:t>
            </a:r>
          </a:p>
          <a:p>
            <a:r>
              <a:rPr lang="en-US" b="1" dirty="0" smtClean="0">
                <a:solidFill>
                  <a:srgbClr val="0070C0"/>
                </a:solidFill>
              </a:rPr>
              <a:t>Content </a:t>
            </a:r>
            <a:endParaRPr lang="en-US" b="1" dirty="0">
              <a:solidFill>
                <a:srgbClr val="0070C0"/>
              </a:solidFill>
            </a:endParaRPr>
          </a:p>
        </p:txBody>
      </p:sp>
      <p:cxnSp>
        <p:nvCxnSpPr>
          <p:cNvPr id="8" name="Прямая соединительная линия 7"/>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131590"/>
            <a:ext cx="4297148" cy="255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680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87691" y="4720957"/>
            <a:ext cx="3174010" cy="276999"/>
          </a:xfrm>
          <a:prstGeom prst="rect">
            <a:avLst/>
          </a:prstGeom>
        </p:spPr>
        <p:txBody>
          <a:bodyPr wrap="none">
            <a:spAutoFit/>
          </a:bodyPr>
          <a:lstStyle/>
          <a:p>
            <a:r>
              <a:rPr lang="en-US" sz="1200" dirty="0" smtClean="0"/>
              <a:t>Source: </a:t>
            </a:r>
            <a:r>
              <a:rPr lang="en-US" sz="1200" dirty="0" smtClean="0">
                <a:solidFill>
                  <a:srgbClr val="0070C0"/>
                </a:solidFill>
              </a:rPr>
              <a:t>https://www.usmle.org/step-2-ck/</a:t>
            </a:r>
            <a:endParaRPr lang="en-US" sz="1200" dirty="0">
              <a:solidFill>
                <a:srgbClr val="0070C0"/>
              </a:solidFill>
            </a:endParaRPr>
          </a:p>
        </p:txBody>
      </p:sp>
      <p:sp>
        <p:nvSpPr>
          <p:cNvPr id="7" name="Прямоугольник 6"/>
          <p:cNvSpPr/>
          <p:nvPr/>
        </p:nvSpPr>
        <p:spPr>
          <a:xfrm>
            <a:off x="1115616" y="518579"/>
            <a:ext cx="2063385" cy="646331"/>
          </a:xfrm>
          <a:prstGeom prst="rect">
            <a:avLst/>
          </a:prstGeom>
        </p:spPr>
        <p:txBody>
          <a:bodyPr wrap="none">
            <a:spAutoFit/>
          </a:bodyPr>
          <a:lstStyle/>
          <a:p>
            <a:r>
              <a:rPr lang="en-US" b="1" dirty="0" smtClean="0"/>
              <a:t>USMLE </a:t>
            </a:r>
            <a:r>
              <a:rPr lang="ru-RU" b="1" dirty="0" err="1" smtClean="0"/>
              <a:t>Step</a:t>
            </a:r>
            <a:r>
              <a:rPr lang="en-US" b="1" dirty="0" smtClean="0"/>
              <a:t> 2 CK </a:t>
            </a:r>
          </a:p>
          <a:p>
            <a:r>
              <a:rPr lang="en-US" b="1" dirty="0" smtClean="0">
                <a:solidFill>
                  <a:srgbClr val="0070C0"/>
                </a:solidFill>
              </a:rPr>
              <a:t>Content </a:t>
            </a:r>
            <a:endParaRPr lang="en-US" b="1" dirty="0">
              <a:solidFill>
                <a:srgbClr val="0070C0"/>
              </a:solidFill>
            </a:endParaRPr>
          </a:p>
        </p:txBody>
      </p:sp>
      <p:cxnSp>
        <p:nvCxnSpPr>
          <p:cNvPr id="8" name="Прямая соединительная линия 7"/>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631" y="459394"/>
            <a:ext cx="4990921" cy="400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584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115616" y="518579"/>
            <a:ext cx="2063385" cy="646331"/>
          </a:xfrm>
          <a:prstGeom prst="rect">
            <a:avLst/>
          </a:prstGeom>
        </p:spPr>
        <p:txBody>
          <a:bodyPr wrap="none">
            <a:spAutoFit/>
          </a:bodyPr>
          <a:lstStyle/>
          <a:p>
            <a:r>
              <a:rPr lang="en-US" b="1" dirty="0" smtClean="0"/>
              <a:t>USMLE </a:t>
            </a:r>
            <a:r>
              <a:rPr lang="ru-RU" b="1" dirty="0" err="1" smtClean="0"/>
              <a:t>Step</a:t>
            </a:r>
            <a:r>
              <a:rPr lang="en-US" b="1" dirty="0" smtClean="0"/>
              <a:t> 2 CK </a:t>
            </a:r>
          </a:p>
          <a:p>
            <a:r>
              <a:rPr lang="en-US" b="1" dirty="0" smtClean="0">
                <a:solidFill>
                  <a:srgbClr val="0070C0"/>
                </a:solidFill>
              </a:rPr>
              <a:t>Content </a:t>
            </a:r>
            <a:endParaRPr lang="en-US" b="1" dirty="0">
              <a:solidFill>
                <a:srgbClr val="0070C0"/>
              </a:solidFill>
            </a:endParaRPr>
          </a:p>
        </p:txBody>
      </p:sp>
      <p:cxnSp>
        <p:nvCxnSpPr>
          <p:cNvPr id="8" name="Прямая соединительная линия 7"/>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3419872" y="519806"/>
            <a:ext cx="5256584" cy="3970318"/>
          </a:xfrm>
          <a:prstGeom prst="rect">
            <a:avLst/>
          </a:prstGeom>
        </p:spPr>
        <p:txBody>
          <a:bodyPr wrap="square">
            <a:spAutoFit/>
          </a:bodyPr>
          <a:lstStyle/>
          <a:p>
            <a:r>
              <a:rPr lang="en-US" sz="1200" dirty="0"/>
              <a:t>A 67-year-old man with type 2 diabetes mellitus, intermittent claudication of the lower extremities bilaterally, and a 25-pack-year history of smoking presents to the emergency department with crushing substernal chest pain at rest. He has experienced exertional angina for the past 6 months, but his current pain arose spontaneously this morning. It was unrelieved by rest and only mildly helped by sublingual nitroglycerin. At the time of examination, the pain has passed and he is hemodynamically stable. He is admitted for observation and undergoes cardiac catheterization the following morning, which reveals a 78% stenosis of the left main artery, with minimal other disease. The patient is otherwise healthy. He wishes for the treatment most likely to increase his survival.</a:t>
            </a:r>
            <a:endParaRPr lang="ru-RU" sz="1200" dirty="0"/>
          </a:p>
          <a:p>
            <a:r>
              <a:rPr lang="en-US" sz="1200" dirty="0"/>
              <a:t> </a:t>
            </a:r>
            <a:endParaRPr lang="ru-RU" sz="1200" dirty="0"/>
          </a:p>
          <a:p>
            <a:r>
              <a:rPr lang="en-US" sz="1200" dirty="0"/>
              <a:t>Which of the following is most appropriate for this patient at this time?</a:t>
            </a:r>
            <a:endParaRPr lang="ru-RU" sz="1200" dirty="0"/>
          </a:p>
          <a:p>
            <a:r>
              <a:rPr lang="en-US" sz="1200" dirty="0"/>
              <a:t> </a:t>
            </a:r>
            <a:endParaRPr lang="ru-RU" sz="1200" dirty="0"/>
          </a:p>
          <a:p>
            <a:r>
              <a:rPr lang="en-US" sz="1200" dirty="0"/>
              <a:t>A</a:t>
            </a:r>
            <a:r>
              <a:rPr lang="en-US" sz="1200" dirty="0" smtClean="0"/>
              <a:t>. Angioplasty </a:t>
            </a:r>
            <a:r>
              <a:rPr lang="en-US" sz="1200" dirty="0"/>
              <a:t>with placement of a stent</a:t>
            </a:r>
            <a:endParaRPr lang="ru-RU" sz="1200" dirty="0"/>
          </a:p>
          <a:p>
            <a:r>
              <a:rPr lang="en-US" sz="1200" dirty="0"/>
              <a:t>B</a:t>
            </a:r>
            <a:r>
              <a:rPr lang="en-US" sz="1200" dirty="0" smtClean="0"/>
              <a:t>. Angioplasty </a:t>
            </a:r>
            <a:r>
              <a:rPr lang="en-US" sz="1200" dirty="0"/>
              <a:t>without placement of a stent</a:t>
            </a:r>
            <a:endParaRPr lang="ru-RU" sz="1200" dirty="0"/>
          </a:p>
          <a:p>
            <a:r>
              <a:rPr lang="en-US" sz="1200" dirty="0"/>
              <a:t>C</a:t>
            </a:r>
            <a:r>
              <a:rPr lang="en-US" sz="1200" dirty="0" smtClean="0"/>
              <a:t>. Coronary </a:t>
            </a:r>
            <a:r>
              <a:rPr lang="en-US" sz="1200" dirty="0"/>
              <a:t>artery bypass grafting</a:t>
            </a:r>
            <a:endParaRPr lang="ru-RU" sz="1200" dirty="0"/>
          </a:p>
          <a:p>
            <a:r>
              <a:rPr lang="en-US" sz="1200" dirty="0"/>
              <a:t>D</a:t>
            </a:r>
            <a:r>
              <a:rPr lang="en-US" sz="1200" dirty="0" smtClean="0"/>
              <a:t>. Heart </a:t>
            </a:r>
            <a:r>
              <a:rPr lang="en-US" sz="1200" dirty="0"/>
              <a:t>transplant</a:t>
            </a:r>
            <a:endParaRPr lang="ru-RU" sz="1200" dirty="0"/>
          </a:p>
          <a:p>
            <a:r>
              <a:rPr lang="en-US" sz="1200" dirty="0"/>
              <a:t>E</a:t>
            </a:r>
            <a:r>
              <a:rPr lang="en-US" sz="1200" dirty="0" smtClean="0"/>
              <a:t>. Medical </a:t>
            </a:r>
            <a:r>
              <a:rPr lang="en-US" sz="1200" dirty="0"/>
              <a:t>management without invasive therapy</a:t>
            </a:r>
            <a:endParaRPr lang="ru-RU" sz="1200" dirty="0"/>
          </a:p>
          <a:p>
            <a:r>
              <a:rPr lang="en-US" sz="1200" dirty="0"/>
              <a:t>F</a:t>
            </a:r>
            <a:r>
              <a:rPr lang="en-US" sz="1200" dirty="0" smtClean="0"/>
              <a:t>. Thrombolytic therapy</a:t>
            </a:r>
            <a:endParaRPr lang="ru-RU" sz="1200" dirty="0"/>
          </a:p>
        </p:txBody>
      </p:sp>
      <p:sp>
        <p:nvSpPr>
          <p:cNvPr id="9" name="Прямоугольник 8"/>
          <p:cNvSpPr/>
          <p:nvPr/>
        </p:nvSpPr>
        <p:spPr>
          <a:xfrm>
            <a:off x="1087691" y="4720957"/>
            <a:ext cx="1686680" cy="276999"/>
          </a:xfrm>
          <a:prstGeom prst="rect">
            <a:avLst/>
          </a:prstGeom>
        </p:spPr>
        <p:txBody>
          <a:bodyPr wrap="none">
            <a:spAutoFit/>
          </a:bodyPr>
          <a:lstStyle/>
          <a:p>
            <a:r>
              <a:rPr lang="en-US" sz="1200" dirty="0" smtClean="0"/>
              <a:t>Source: </a:t>
            </a:r>
            <a:r>
              <a:rPr lang="en-US" sz="1200" dirty="0" smtClean="0">
                <a:solidFill>
                  <a:srgbClr val="0070C0"/>
                </a:solidFill>
              </a:rPr>
              <a:t>usmle-rx.com</a:t>
            </a:r>
            <a:endParaRPr lang="en-US" sz="1200" dirty="0">
              <a:solidFill>
                <a:srgbClr val="0070C0"/>
              </a:solidFill>
            </a:endParaRPr>
          </a:p>
        </p:txBody>
      </p:sp>
    </p:spTree>
    <p:extLst>
      <p:ext uri="{BB962C8B-B14F-4D97-AF65-F5344CB8AC3E}">
        <p14:creationId xmlns:p14="http://schemas.microsoft.com/office/powerpoint/2010/main" val="1033220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87691" y="4720957"/>
            <a:ext cx="1686680" cy="276999"/>
          </a:xfrm>
          <a:prstGeom prst="rect">
            <a:avLst/>
          </a:prstGeom>
        </p:spPr>
        <p:txBody>
          <a:bodyPr wrap="none">
            <a:spAutoFit/>
          </a:bodyPr>
          <a:lstStyle/>
          <a:p>
            <a:r>
              <a:rPr lang="en-US" sz="1200" dirty="0" smtClean="0"/>
              <a:t>Source: </a:t>
            </a:r>
            <a:r>
              <a:rPr lang="en-US" sz="1200" dirty="0" smtClean="0">
                <a:solidFill>
                  <a:srgbClr val="0070C0"/>
                </a:solidFill>
              </a:rPr>
              <a:t>usmle-rx.com</a:t>
            </a:r>
            <a:endParaRPr lang="en-US" sz="1200" dirty="0">
              <a:solidFill>
                <a:srgbClr val="0070C0"/>
              </a:solidFill>
            </a:endParaRPr>
          </a:p>
        </p:txBody>
      </p:sp>
      <p:sp>
        <p:nvSpPr>
          <p:cNvPr id="7" name="Прямоугольник 6"/>
          <p:cNvSpPr/>
          <p:nvPr/>
        </p:nvSpPr>
        <p:spPr>
          <a:xfrm>
            <a:off x="1115616" y="518579"/>
            <a:ext cx="2063385" cy="646331"/>
          </a:xfrm>
          <a:prstGeom prst="rect">
            <a:avLst/>
          </a:prstGeom>
        </p:spPr>
        <p:txBody>
          <a:bodyPr wrap="none">
            <a:spAutoFit/>
          </a:bodyPr>
          <a:lstStyle/>
          <a:p>
            <a:r>
              <a:rPr lang="en-US" b="1" dirty="0" smtClean="0"/>
              <a:t>USMLE </a:t>
            </a:r>
            <a:r>
              <a:rPr lang="ru-RU" b="1" dirty="0" err="1" smtClean="0"/>
              <a:t>Step</a:t>
            </a:r>
            <a:r>
              <a:rPr lang="en-US" b="1" dirty="0" smtClean="0"/>
              <a:t> 2 CK </a:t>
            </a:r>
          </a:p>
          <a:p>
            <a:r>
              <a:rPr lang="en-US" b="1" dirty="0" smtClean="0">
                <a:solidFill>
                  <a:srgbClr val="0070C0"/>
                </a:solidFill>
              </a:rPr>
              <a:t>Content </a:t>
            </a:r>
            <a:endParaRPr lang="en-US" b="1" dirty="0">
              <a:solidFill>
                <a:srgbClr val="0070C0"/>
              </a:solidFill>
            </a:endParaRPr>
          </a:p>
        </p:txBody>
      </p:sp>
      <p:cxnSp>
        <p:nvCxnSpPr>
          <p:cNvPr id="8" name="Прямая соединительная линия 7"/>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3563888" y="537477"/>
            <a:ext cx="4572000" cy="3785652"/>
          </a:xfrm>
          <a:prstGeom prst="rect">
            <a:avLst/>
          </a:prstGeom>
        </p:spPr>
        <p:txBody>
          <a:bodyPr>
            <a:spAutoFit/>
          </a:bodyPr>
          <a:lstStyle/>
          <a:p>
            <a:r>
              <a:rPr lang="en-US" sz="1200" b="1" dirty="0" smtClean="0"/>
              <a:t>Explanation </a:t>
            </a:r>
          </a:p>
          <a:p>
            <a:endParaRPr lang="en-US" sz="1200" dirty="0"/>
          </a:p>
          <a:p>
            <a:r>
              <a:rPr lang="en-US" sz="1200" dirty="0" smtClean="0"/>
              <a:t>Coronary artery bypass grafting (CABG) has been shown to have a survival advantage in patients with:</a:t>
            </a:r>
            <a:endParaRPr lang="ru-RU" sz="1200" dirty="0" smtClean="0"/>
          </a:p>
          <a:p>
            <a:endParaRPr lang="en-US" sz="1200" dirty="0" smtClean="0"/>
          </a:p>
          <a:p>
            <a:r>
              <a:rPr lang="en-US" sz="1200" dirty="0" smtClean="0"/>
              <a:t>1.  50% or greater stenosis of the left main artery</a:t>
            </a:r>
            <a:endParaRPr lang="ru-RU" sz="1200" dirty="0" smtClean="0"/>
          </a:p>
          <a:p>
            <a:r>
              <a:rPr lang="en-US" sz="1200" dirty="0" smtClean="0"/>
              <a:t> </a:t>
            </a:r>
            <a:endParaRPr lang="ru-RU" sz="1200" dirty="0" smtClean="0"/>
          </a:p>
          <a:p>
            <a:r>
              <a:rPr lang="en-US" sz="1200" dirty="0" smtClean="0"/>
              <a:t>2.  Three-vessel disease or two-vessel disease if there is a large area of viable myocardium in high-risk area</a:t>
            </a:r>
            <a:endParaRPr lang="ru-RU" sz="1200" dirty="0" smtClean="0"/>
          </a:p>
          <a:p>
            <a:r>
              <a:rPr lang="en-US" sz="1200" dirty="0" smtClean="0"/>
              <a:t> </a:t>
            </a:r>
            <a:endParaRPr lang="ru-RU" sz="1200" dirty="0" smtClean="0"/>
          </a:p>
          <a:p>
            <a:r>
              <a:rPr lang="en-US" sz="1200" dirty="0" smtClean="0"/>
              <a:t>3. 70% of proximal LAD with either ejection fraction less than 50% or ischemia demonstrable in noninvasive testing</a:t>
            </a:r>
            <a:endParaRPr lang="ru-RU" sz="1200" dirty="0" smtClean="0"/>
          </a:p>
          <a:p>
            <a:r>
              <a:rPr lang="en-US" sz="1200" dirty="0" smtClean="0"/>
              <a:t> </a:t>
            </a:r>
            <a:endParaRPr lang="ru-RU" sz="1200" dirty="0" smtClean="0"/>
          </a:p>
          <a:p>
            <a:r>
              <a:rPr lang="en-US" sz="1200" dirty="0" smtClean="0"/>
              <a:t>4. Stenosis of proximal LAD and proximal circumflex more than 70%</a:t>
            </a:r>
            <a:endParaRPr lang="ru-RU" sz="1200" dirty="0" smtClean="0"/>
          </a:p>
          <a:p>
            <a:r>
              <a:rPr lang="en-US" sz="1200" dirty="0" smtClean="0"/>
              <a:t> </a:t>
            </a:r>
            <a:endParaRPr lang="ru-RU" sz="1200" dirty="0" smtClean="0"/>
          </a:p>
          <a:p>
            <a:r>
              <a:rPr lang="en-US" sz="1200" dirty="0" smtClean="0"/>
              <a:t>This patient's 78% stenosis of the left main artery and his history of exertional angina make him a candidate for CABG. His overall good health preempts any other possible contraindications to the surgery.</a:t>
            </a:r>
            <a:endParaRPr lang="ru-RU" sz="1200" dirty="0"/>
          </a:p>
        </p:txBody>
      </p:sp>
    </p:spTree>
    <p:extLst>
      <p:ext uri="{BB962C8B-B14F-4D97-AF65-F5344CB8AC3E}">
        <p14:creationId xmlns:p14="http://schemas.microsoft.com/office/powerpoint/2010/main" val="3046654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347864" y="707518"/>
            <a:ext cx="2904385" cy="430887"/>
          </a:xfrm>
          <a:prstGeom prst="rect">
            <a:avLst/>
          </a:prstGeom>
        </p:spPr>
        <p:txBody>
          <a:bodyPr wrap="none">
            <a:spAutoFit/>
          </a:bodyPr>
          <a:lstStyle/>
          <a:p>
            <a:r>
              <a:rPr lang="en-US" sz="2200" b="1" dirty="0" smtClean="0">
                <a:solidFill>
                  <a:srgbClr val="0070C0"/>
                </a:solidFill>
                <a:latin typeface="+mj-lt"/>
              </a:rPr>
              <a:t>Q’s</a:t>
            </a:r>
            <a:r>
              <a:rPr lang="en-US" sz="2200" b="1" dirty="0" smtClean="0">
                <a:latin typeface="+mj-lt"/>
              </a:rPr>
              <a:t> about Step 2 CK?</a:t>
            </a:r>
            <a:endParaRPr lang="ru-RU" sz="2200" b="1" dirty="0">
              <a:latin typeface="+mj-lt"/>
            </a:endParaRPr>
          </a:p>
        </p:txBody>
      </p:sp>
    </p:spTree>
    <p:extLst>
      <p:ext uri="{BB962C8B-B14F-4D97-AF65-F5344CB8AC3E}">
        <p14:creationId xmlns:p14="http://schemas.microsoft.com/office/powerpoint/2010/main" val="2031787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403648" y="627534"/>
            <a:ext cx="3119765" cy="369332"/>
          </a:xfrm>
          <a:prstGeom prst="rect">
            <a:avLst/>
          </a:prstGeom>
        </p:spPr>
        <p:txBody>
          <a:bodyPr wrap="none">
            <a:spAutoFit/>
          </a:bodyPr>
          <a:lstStyle/>
          <a:p>
            <a:r>
              <a:rPr lang="en-US" b="1" dirty="0" smtClean="0"/>
              <a:t>USMLE </a:t>
            </a:r>
            <a:r>
              <a:rPr lang="ru-RU" b="1" dirty="0" err="1" smtClean="0"/>
              <a:t>Step</a:t>
            </a:r>
            <a:r>
              <a:rPr lang="en-US" b="1" dirty="0" smtClean="0"/>
              <a:t> 2 </a:t>
            </a:r>
            <a:r>
              <a:rPr lang="en-US" b="1" dirty="0" smtClean="0">
                <a:solidFill>
                  <a:srgbClr val="0070C0"/>
                </a:solidFill>
              </a:rPr>
              <a:t>Clinical Skills</a:t>
            </a:r>
            <a:endParaRPr lang="en-US" b="1" dirty="0">
              <a:solidFill>
                <a:srgbClr val="0070C0"/>
              </a:solidFill>
            </a:endParaRPr>
          </a:p>
        </p:txBody>
      </p:sp>
      <p:sp>
        <p:nvSpPr>
          <p:cNvPr id="6" name="Прямоугольник 5"/>
          <p:cNvSpPr/>
          <p:nvPr/>
        </p:nvSpPr>
        <p:spPr>
          <a:xfrm>
            <a:off x="1087691" y="4720957"/>
            <a:ext cx="3159583" cy="276999"/>
          </a:xfrm>
          <a:prstGeom prst="rect">
            <a:avLst/>
          </a:prstGeom>
        </p:spPr>
        <p:txBody>
          <a:bodyPr wrap="none">
            <a:spAutoFit/>
          </a:bodyPr>
          <a:lstStyle/>
          <a:p>
            <a:r>
              <a:rPr lang="en-US" sz="1200" dirty="0" smtClean="0"/>
              <a:t>Source: </a:t>
            </a:r>
            <a:r>
              <a:rPr lang="en-US" sz="1200" dirty="0" smtClean="0">
                <a:solidFill>
                  <a:srgbClr val="0070C0"/>
                </a:solidFill>
              </a:rPr>
              <a:t>https://www.usmle.org/step-2-cs/</a:t>
            </a:r>
            <a:endParaRPr lang="en-US" sz="1200" dirty="0">
              <a:solidFill>
                <a:srgbClr val="0070C0"/>
              </a:solidFill>
            </a:endParaRPr>
          </a:p>
        </p:txBody>
      </p:sp>
      <p:sp>
        <p:nvSpPr>
          <p:cNvPr id="5" name="Прямоугольник 4"/>
          <p:cNvSpPr/>
          <p:nvPr/>
        </p:nvSpPr>
        <p:spPr>
          <a:xfrm>
            <a:off x="1619672" y="1275606"/>
            <a:ext cx="4572000" cy="1077218"/>
          </a:xfrm>
          <a:prstGeom prst="rect">
            <a:avLst/>
          </a:prstGeom>
        </p:spPr>
        <p:txBody>
          <a:bodyPr>
            <a:spAutoFit/>
          </a:bodyPr>
          <a:lstStyle/>
          <a:p>
            <a:r>
              <a:rPr lang="en-US" sz="1600" dirty="0"/>
              <a:t>Your Step 2 CS administration will include </a:t>
            </a:r>
            <a:r>
              <a:rPr lang="en-US" sz="1600" b="1" dirty="0"/>
              <a:t>twelve patient encounters</a:t>
            </a:r>
            <a:r>
              <a:rPr lang="en-US" sz="1600" dirty="0" smtClean="0"/>
              <a:t>. </a:t>
            </a:r>
          </a:p>
          <a:p>
            <a:endParaRPr lang="en-US" sz="1600" dirty="0"/>
          </a:p>
          <a:p>
            <a:r>
              <a:rPr lang="en-US" sz="1600" dirty="0"/>
              <a:t>You will have </a:t>
            </a:r>
            <a:r>
              <a:rPr lang="en-US" sz="1600" b="1" dirty="0"/>
              <a:t>15 minutes</a:t>
            </a:r>
            <a:r>
              <a:rPr lang="en-US" sz="1600" dirty="0"/>
              <a:t> for each</a:t>
            </a:r>
            <a:r>
              <a:rPr lang="en-US" sz="1600" dirty="0" smtClean="0"/>
              <a:t>. </a:t>
            </a:r>
          </a:p>
        </p:txBody>
      </p:sp>
    </p:spTree>
    <p:extLst>
      <p:ext uri="{BB962C8B-B14F-4D97-AF65-F5344CB8AC3E}">
        <p14:creationId xmlns:p14="http://schemas.microsoft.com/office/powerpoint/2010/main" val="1101586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403648" y="627534"/>
            <a:ext cx="2161169" cy="477054"/>
          </a:xfrm>
          <a:prstGeom prst="rect">
            <a:avLst/>
          </a:prstGeom>
        </p:spPr>
        <p:txBody>
          <a:bodyPr wrap="none">
            <a:spAutoFit/>
          </a:bodyPr>
          <a:lstStyle/>
          <a:p>
            <a:r>
              <a:rPr lang="en-US" sz="2500" b="1" dirty="0" smtClean="0"/>
              <a:t>Expenditures</a:t>
            </a:r>
            <a:endParaRPr lang="en-US" sz="2500" b="1" dirty="0">
              <a:solidFill>
                <a:srgbClr val="0070C0"/>
              </a:solidFill>
            </a:endParaRPr>
          </a:p>
        </p:txBody>
      </p:sp>
      <p:sp>
        <p:nvSpPr>
          <p:cNvPr id="5" name="Прямоугольник 4"/>
          <p:cNvSpPr/>
          <p:nvPr/>
        </p:nvSpPr>
        <p:spPr>
          <a:xfrm>
            <a:off x="1619672" y="1275606"/>
            <a:ext cx="4572000" cy="830997"/>
          </a:xfrm>
          <a:prstGeom prst="rect">
            <a:avLst/>
          </a:prstGeom>
        </p:spPr>
        <p:txBody>
          <a:bodyPr>
            <a:spAutoFit/>
          </a:bodyPr>
          <a:lstStyle/>
          <a:p>
            <a:r>
              <a:rPr lang="en-US" sz="1600" dirty="0" smtClean="0"/>
              <a:t>Step 1 - $2500 </a:t>
            </a:r>
          </a:p>
          <a:p>
            <a:r>
              <a:rPr lang="en-US" sz="1600" dirty="0" smtClean="0"/>
              <a:t>Step 2 CK - $2500 </a:t>
            </a:r>
          </a:p>
          <a:p>
            <a:r>
              <a:rPr lang="en-US" sz="1600" dirty="0" smtClean="0"/>
              <a:t>Step 2 CS – $3500-4500</a:t>
            </a:r>
          </a:p>
        </p:txBody>
      </p:sp>
    </p:spTree>
    <p:extLst>
      <p:ext uri="{BB962C8B-B14F-4D97-AF65-F5344CB8AC3E}">
        <p14:creationId xmlns:p14="http://schemas.microsoft.com/office/powerpoint/2010/main" val="3084885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403648" y="627534"/>
            <a:ext cx="1611339" cy="369332"/>
          </a:xfrm>
          <a:prstGeom prst="rect">
            <a:avLst/>
          </a:prstGeom>
        </p:spPr>
        <p:txBody>
          <a:bodyPr wrap="none">
            <a:spAutoFit/>
          </a:bodyPr>
          <a:lstStyle/>
          <a:p>
            <a:r>
              <a:rPr lang="en-US" b="1" dirty="0" smtClean="0"/>
              <a:t>Expenditures</a:t>
            </a:r>
            <a:endParaRPr lang="en-US" b="1" dirty="0">
              <a:solidFill>
                <a:srgbClr val="0070C0"/>
              </a:solidFill>
            </a:endParaRPr>
          </a:p>
        </p:txBody>
      </p:sp>
      <p:sp>
        <p:nvSpPr>
          <p:cNvPr id="6" name="Прямоугольник 5"/>
          <p:cNvSpPr/>
          <p:nvPr/>
        </p:nvSpPr>
        <p:spPr>
          <a:xfrm>
            <a:off x="1087691" y="4720957"/>
            <a:ext cx="2760436" cy="276999"/>
          </a:xfrm>
          <a:prstGeom prst="rect">
            <a:avLst/>
          </a:prstGeom>
        </p:spPr>
        <p:txBody>
          <a:bodyPr wrap="none">
            <a:spAutoFit/>
          </a:bodyPr>
          <a:lstStyle/>
          <a:p>
            <a:r>
              <a:rPr lang="en-US" sz="1200" dirty="0" smtClean="0"/>
              <a:t>Source: </a:t>
            </a:r>
            <a:r>
              <a:rPr lang="en-US" sz="1200" dirty="0" smtClean="0">
                <a:solidFill>
                  <a:srgbClr val="0070C0"/>
                </a:solidFill>
              </a:rPr>
              <a:t>https://www.ecfmg.org/fees</a:t>
            </a:r>
            <a:endParaRPr lang="en-US" sz="1200" dirty="0">
              <a:solidFill>
                <a:srgbClr val="0070C0"/>
              </a:solidFill>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603004"/>
            <a:ext cx="5169768" cy="381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261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403648" y="627534"/>
            <a:ext cx="1611339" cy="369332"/>
          </a:xfrm>
          <a:prstGeom prst="rect">
            <a:avLst/>
          </a:prstGeom>
        </p:spPr>
        <p:txBody>
          <a:bodyPr wrap="none">
            <a:spAutoFit/>
          </a:bodyPr>
          <a:lstStyle/>
          <a:p>
            <a:r>
              <a:rPr lang="en-US" b="1" dirty="0" smtClean="0"/>
              <a:t>Expenditures</a:t>
            </a:r>
            <a:endParaRPr lang="en-US" b="1" dirty="0">
              <a:solidFill>
                <a:srgbClr val="0070C0"/>
              </a:solidFill>
            </a:endParaRPr>
          </a:p>
        </p:txBody>
      </p:sp>
      <p:sp>
        <p:nvSpPr>
          <p:cNvPr id="6" name="Прямоугольник 5"/>
          <p:cNvSpPr/>
          <p:nvPr/>
        </p:nvSpPr>
        <p:spPr>
          <a:xfrm>
            <a:off x="1087691" y="4720957"/>
            <a:ext cx="2760436" cy="276999"/>
          </a:xfrm>
          <a:prstGeom prst="rect">
            <a:avLst/>
          </a:prstGeom>
        </p:spPr>
        <p:txBody>
          <a:bodyPr wrap="none">
            <a:spAutoFit/>
          </a:bodyPr>
          <a:lstStyle/>
          <a:p>
            <a:r>
              <a:rPr lang="en-US" sz="1200" dirty="0" smtClean="0"/>
              <a:t>Source: </a:t>
            </a:r>
            <a:r>
              <a:rPr lang="en-US" sz="1200" dirty="0" smtClean="0">
                <a:solidFill>
                  <a:srgbClr val="0070C0"/>
                </a:solidFill>
              </a:rPr>
              <a:t>https://www.ecfmg.org/fees</a:t>
            </a:r>
            <a:endParaRPr lang="en-US" sz="1200" dirty="0">
              <a:solidFill>
                <a:srgbClr val="0070C0"/>
              </a:solidFill>
            </a:endParaRP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719154"/>
            <a:ext cx="5727149" cy="352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835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698441" y="888586"/>
            <a:ext cx="2146742" cy="369332"/>
          </a:xfrm>
          <a:prstGeom prst="rect">
            <a:avLst/>
          </a:prstGeom>
        </p:spPr>
        <p:txBody>
          <a:bodyPr wrap="none">
            <a:spAutoFit/>
          </a:bodyPr>
          <a:lstStyle/>
          <a:p>
            <a:r>
              <a:rPr lang="ru-RU" b="1" dirty="0" smtClean="0">
                <a:latin typeface="+mj-lt"/>
              </a:rPr>
              <a:t>Что такое </a:t>
            </a:r>
            <a:r>
              <a:rPr lang="en-US" b="1" dirty="0" smtClean="0">
                <a:solidFill>
                  <a:schemeClr val="tx2">
                    <a:lumMod val="60000"/>
                    <a:lumOff val="40000"/>
                  </a:schemeClr>
                </a:solidFill>
                <a:latin typeface="+mj-lt"/>
              </a:rPr>
              <a:t>US</a:t>
            </a:r>
            <a:r>
              <a:rPr lang="en-US" b="1" dirty="0" smtClean="0">
                <a:latin typeface="+mj-lt"/>
              </a:rPr>
              <a:t>MLE?</a:t>
            </a:r>
            <a:endParaRPr lang="ru-RU" b="1" dirty="0">
              <a:latin typeface="+mj-lt"/>
            </a:endParaRPr>
          </a:p>
        </p:txBody>
      </p:sp>
      <p:pic>
        <p:nvPicPr>
          <p:cNvPr id="4" name="Picture 3"/>
          <p:cNvPicPr>
            <a:picLocks noChangeAspect="1" noChangeArrowheads="1"/>
          </p:cNvPicPr>
          <p:nvPr/>
        </p:nvPicPr>
        <p:blipFill>
          <a:blip r:embed="rId3"/>
          <a:srcRect/>
          <a:stretch>
            <a:fillRect/>
          </a:stretch>
        </p:blipFill>
        <p:spPr bwMode="auto">
          <a:xfrm>
            <a:off x="3787278" y="1492910"/>
            <a:ext cx="1969068" cy="1686702"/>
          </a:xfrm>
          <a:prstGeom prst="rect">
            <a:avLst/>
          </a:prstGeom>
          <a:noFill/>
          <a:ln w="9525">
            <a:noFill/>
            <a:miter lim="800000"/>
            <a:headEnd/>
            <a:tailEnd/>
          </a:ln>
          <a:effectLst/>
        </p:spPr>
      </p:pic>
      <p:sp>
        <p:nvSpPr>
          <p:cNvPr id="3" name="Прямоугольник 2"/>
          <p:cNvSpPr/>
          <p:nvPr/>
        </p:nvSpPr>
        <p:spPr>
          <a:xfrm>
            <a:off x="3390368" y="3581142"/>
            <a:ext cx="2815194" cy="369332"/>
          </a:xfrm>
          <a:prstGeom prst="rect">
            <a:avLst/>
          </a:prstGeom>
        </p:spPr>
        <p:txBody>
          <a:bodyPr wrap="none">
            <a:spAutoFit/>
          </a:bodyPr>
          <a:lstStyle/>
          <a:p>
            <a:pPr lvl="0" algn="ctr">
              <a:spcBef>
                <a:spcPct val="0"/>
              </a:spcBef>
            </a:pPr>
            <a:r>
              <a:rPr lang="ru-RU" b="1" dirty="0" smtClean="0">
                <a:latin typeface="+mj-lt"/>
              </a:rPr>
              <a:t>Почему именно </a:t>
            </a:r>
            <a:r>
              <a:rPr lang="en-US" b="1" dirty="0" smtClean="0">
                <a:solidFill>
                  <a:schemeClr val="tx2">
                    <a:lumMod val="60000"/>
                    <a:lumOff val="40000"/>
                  </a:schemeClr>
                </a:solidFill>
                <a:latin typeface="+mj-lt"/>
              </a:rPr>
              <a:t>US</a:t>
            </a:r>
            <a:r>
              <a:rPr lang="en-US" b="1" dirty="0" smtClean="0">
                <a:latin typeface="+mj-lt"/>
              </a:rPr>
              <a:t>MLE?</a:t>
            </a:r>
            <a:endParaRPr lang="ru-RU" b="1" dirty="0">
              <a:latin typeface="+mj-lt"/>
            </a:endParaRPr>
          </a:p>
        </p:txBody>
      </p:sp>
    </p:spTree>
    <p:extLst>
      <p:ext uri="{BB962C8B-B14F-4D97-AF65-F5344CB8AC3E}">
        <p14:creationId xmlns:p14="http://schemas.microsoft.com/office/powerpoint/2010/main" val="3750575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627534"/>
            <a:ext cx="2811988" cy="369332"/>
          </a:xfrm>
          <a:prstGeom prst="rect">
            <a:avLst/>
          </a:prstGeom>
        </p:spPr>
        <p:txBody>
          <a:bodyPr wrap="none">
            <a:spAutoFit/>
          </a:bodyPr>
          <a:lstStyle/>
          <a:p>
            <a:r>
              <a:rPr lang="ru-RU" b="1" dirty="0" smtClean="0">
                <a:solidFill>
                  <a:srgbClr val="0070C0"/>
                </a:solidFill>
              </a:rPr>
              <a:t>Гранты </a:t>
            </a:r>
            <a:r>
              <a:rPr lang="ru-RU" b="1" dirty="0" smtClean="0"/>
              <a:t>на образование</a:t>
            </a:r>
            <a:endParaRPr lang="ru-RU" b="1" dirty="0"/>
          </a:p>
        </p:txBody>
      </p:sp>
    </p:spTree>
    <p:extLst>
      <p:ext uri="{BB962C8B-B14F-4D97-AF65-F5344CB8AC3E}">
        <p14:creationId xmlns:p14="http://schemas.microsoft.com/office/powerpoint/2010/main" val="1635594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627534"/>
            <a:ext cx="2353529" cy="369332"/>
          </a:xfrm>
          <a:prstGeom prst="rect">
            <a:avLst/>
          </a:prstGeom>
        </p:spPr>
        <p:txBody>
          <a:bodyPr wrap="none">
            <a:spAutoFit/>
          </a:bodyPr>
          <a:lstStyle/>
          <a:p>
            <a:r>
              <a:rPr lang="ru-RU" b="1" dirty="0" smtClean="0"/>
              <a:t>Подход в обучении</a:t>
            </a:r>
            <a:endParaRPr lang="ru-RU" b="1" dirty="0"/>
          </a:p>
        </p:txBody>
      </p:sp>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bwMode="auto">
          <a:xfrm>
            <a:off x="4932040" y="1347614"/>
            <a:ext cx="3321754" cy="2226171"/>
          </a:xfrm>
          <a:prstGeom prst="rect">
            <a:avLst/>
          </a:prstGeom>
          <a:noFill/>
          <a:ln w="9525">
            <a:noFill/>
            <a:miter lim="800000"/>
            <a:headEnd/>
            <a:tailEnd/>
          </a:ln>
          <a:effectLst/>
        </p:spPr>
      </p:pic>
      <p:pic>
        <p:nvPicPr>
          <p:cNvPr id="6"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rcRect/>
          <a:stretch>
            <a:fillRect/>
          </a:stretch>
        </p:blipFill>
        <p:spPr bwMode="auto">
          <a:xfrm>
            <a:off x="1831337" y="1347613"/>
            <a:ext cx="2931493" cy="2226171"/>
          </a:xfrm>
          <a:prstGeom prst="rect">
            <a:avLst/>
          </a:prstGeom>
          <a:noFill/>
          <a:ln w="9525">
            <a:noFill/>
            <a:miter lim="800000"/>
            <a:headEnd/>
            <a:tailEnd/>
          </a:ln>
          <a:effectLst/>
        </p:spPr>
      </p:pic>
    </p:spTree>
    <p:extLst>
      <p:ext uri="{BB962C8B-B14F-4D97-AF65-F5344CB8AC3E}">
        <p14:creationId xmlns:p14="http://schemas.microsoft.com/office/powerpoint/2010/main" val="109088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627534"/>
            <a:ext cx="2202847" cy="430887"/>
          </a:xfrm>
          <a:prstGeom prst="rect">
            <a:avLst/>
          </a:prstGeom>
        </p:spPr>
        <p:txBody>
          <a:bodyPr wrap="none">
            <a:spAutoFit/>
          </a:bodyPr>
          <a:lstStyle/>
          <a:p>
            <a:r>
              <a:rPr lang="en-US" sz="2200" b="1" dirty="0" smtClean="0">
                <a:solidFill>
                  <a:srgbClr val="0070C0"/>
                </a:solidFill>
              </a:rPr>
              <a:t>Study </a:t>
            </a:r>
            <a:r>
              <a:rPr lang="en-US" sz="2200" b="1" dirty="0" smtClean="0"/>
              <a:t>Materials</a:t>
            </a:r>
            <a:endParaRPr lang="ru-RU" sz="2200" b="1" dirty="0"/>
          </a:p>
        </p:txBody>
      </p:sp>
      <p:sp>
        <p:nvSpPr>
          <p:cNvPr id="2" name="Прямоугольник 1"/>
          <p:cNvSpPr/>
          <p:nvPr/>
        </p:nvSpPr>
        <p:spPr>
          <a:xfrm>
            <a:off x="2843808" y="1238289"/>
            <a:ext cx="4572000" cy="369332"/>
          </a:xfrm>
          <a:prstGeom prst="rect">
            <a:avLst/>
          </a:prstGeom>
        </p:spPr>
        <p:txBody>
          <a:bodyPr>
            <a:spAutoFit/>
          </a:bodyPr>
          <a:lstStyle/>
          <a:p>
            <a:r>
              <a:rPr lang="en-US" b="1" dirty="0" smtClean="0"/>
              <a:t>Reference</a:t>
            </a:r>
            <a:r>
              <a:rPr lang="en-US" dirty="0" smtClean="0"/>
              <a:t> books  </a:t>
            </a:r>
            <a:r>
              <a:rPr lang="en-US" u="sng" dirty="0" smtClean="0">
                <a:solidFill>
                  <a:srgbClr val="0070C0"/>
                </a:solidFill>
              </a:rPr>
              <a:t>vs</a:t>
            </a:r>
            <a:r>
              <a:rPr lang="en-US" dirty="0" smtClean="0"/>
              <a:t>  </a:t>
            </a:r>
            <a:r>
              <a:rPr lang="en-US" b="1" dirty="0" smtClean="0"/>
              <a:t>Review</a:t>
            </a:r>
            <a:r>
              <a:rPr lang="en-US" dirty="0" smtClean="0"/>
              <a:t> books</a:t>
            </a:r>
            <a:endParaRPr lang="en-US" dirty="0"/>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923678"/>
            <a:ext cx="2592288" cy="265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923678"/>
            <a:ext cx="2551807" cy="265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1338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627534"/>
            <a:ext cx="1317990" cy="430887"/>
          </a:xfrm>
          <a:prstGeom prst="rect">
            <a:avLst/>
          </a:prstGeom>
        </p:spPr>
        <p:txBody>
          <a:bodyPr wrap="none">
            <a:spAutoFit/>
          </a:bodyPr>
          <a:lstStyle/>
          <a:p>
            <a:r>
              <a:rPr lang="en-US" sz="2200" b="1" dirty="0" smtClean="0">
                <a:solidFill>
                  <a:srgbClr val="0070C0"/>
                </a:solidFill>
              </a:rPr>
              <a:t>My </a:t>
            </a:r>
            <a:r>
              <a:rPr lang="en-US" sz="2200" b="1" dirty="0" smtClean="0"/>
              <a:t>Story</a:t>
            </a:r>
            <a:endParaRPr lang="ru-RU" sz="2200" b="1" dirty="0"/>
          </a:p>
        </p:txBody>
      </p:sp>
      <p:sp>
        <p:nvSpPr>
          <p:cNvPr id="2" name="Прямоугольник 1"/>
          <p:cNvSpPr/>
          <p:nvPr/>
        </p:nvSpPr>
        <p:spPr>
          <a:xfrm>
            <a:off x="1835696" y="1252795"/>
            <a:ext cx="3528392" cy="1754326"/>
          </a:xfrm>
          <a:prstGeom prst="rect">
            <a:avLst/>
          </a:prstGeom>
        </p:spPr>
        <p:txBody>
          <a:bodyPr wrap="square">
            <a:spAutoFit/>
          </a:bodyPr>
          <a:lstStyle/>
          <a:p>
            <a:pPr marL="285750" indent="-285750">
              <a:buFont typeface="Wingdings" pitchFamily="2" charset="2"/>
              <a:buChar char="§"/>
            </a:pPr>
            <a:r>
              <a:rPr lang="en-US" dirty="0" smtClean="0"/>
              <a:t>First books </a:t>
            </a:r>
          </a:p>
          <a:p>
            <a:pPr marL="285750" indent="-285750">
              <a:buFont typeface="Wingdings" pitchFamily="2" charset="2"/>
              <a:buChar char="§"/>
            </a:pPr>
            <a:r>
              <a:rPr lang="en-US" dirty="0" smtClean="0"/>
              <a:t>My english </a:t>
            </a:r>
          </a:p>
          <a:p>
            <a:pPr marL="285750" indent="-285750">
              <a:buFont typeface="Wingdings" pitchFamily="2" charset="2"/>
              <a:buChar char="§"/>
            </a:pPr>
            <a:r>
              <a:rPr lang="en-US" dirty="0" smtClean="0"/>
              <a:t>Difficulties </a:t>
            </a:r>
          </a:p>
          <a:p>
            <a:pPr marL="285750" indent="-285750">
              <a:buFont typeface="Wingdings" pitchFamily="2" charset="2"/>
              <a:buChar char="§"/>
            </a:pPr>
            <a:r>
              <a:rPr lang="en-US" dirty="0" smtClean="0"/>
              <a:t>Financial problems </a:t>
            </a:r>
          </a:p>
          <a:p>
            <a:pPr marL="285750" indent="-285750">
              <a:buFont typeface="Wingdings" pitchFamily="2" charset="2"/>
              <a:buChar char="§"/>
            </a:pPr>
            <a:endParaRPr lang="en-US" dirty="0"/>
          </a:p>
          <a:p>
            <a:pPr marL="285750" indent="-285750">
              <a:buFont typeface="Wingdings" pitchFamily="2" charset="2"/>
              <a:buChar char="§"/>
            </a:pPr>
            <a:r>
              <a:rPr lang="en-US" b="1" dirty="0" smtClean="0"/>
              <a:t>Last 2 months</a:t>
            </a:r>
            <a:endParaRPr lang="en-US" b="1" dirty="0"/>
          </a:p>
        </p:txBody>
      </p:sp>
    </p:spTree>
    <p:extLst>
      <p:ext uri="{BB962C8B-B14F-4D97-AF65-F5344CB8AC3E}">
        <p14:creationId xmlns:p14="http://schemas.microsoft.com/office/powerpoint/2010/main" val="12047337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627534"/>
            <a:ext cx="3401893" cy="430887"/>
          </a:xfrm>
          <a:prstGeom prst="rect">
            <a:avLst/>
          </a:prstGeom>
        </p:spPr>
        <p:txBody>
          <a:bodyPr wrap="none">
            <a:spAutoFit/>
          </a:bodyPr>
          <a:lstStyle/>
          <a:p>
            <a:r>
              <a:rPr lang="en-US" sz="2200" b="1" dirty="0" smtClean="0">
                <a:solidFill>
                  <a:srgbClr val="0070C0"/>
                </a:solidFill>
              </a:rPr>
              <a:t>My </a:t>
            </a:r>
            <a:r>
              <a:rPr lang="en-US" sz="2200" b="1" dirty="0" smtClean="0"/>
              <a:t>Story: Materials used</a:t>
            </a:r>
            <a:endParaRPr lang="ru-RU" sz="2200" b="1" dirty="0"/>
          </a:p>
        </p:txBody>
      </p:sp>
      <p:sp>
        <p:nvSpPr>
          <p:cNvPr id="2" name="Прямоугольник 1"/>
          <p:cNvSpPr/>
          <p:nvPr/>
        </p:nvSpPr>
        <p:spPr>
          <a:xfrm>
            <a:off x="1619672" y="1268056"/>
            <a:ext cx="3384376" cy="3139321"/>
          </a:xfrm>
          <a:prstGeom prst="rect">
            <a:avLst/>
          </a:prstGeom>
        </p:spPr>
        <p:txBody>
          <a:bodyPr wrap="square">
            <a:spAutoFit/>
          </a:bodyPr>
          <a:lstStyle/>
          <a:p>
            <a:r>
              <a:rPr lang="en-US" b="1" u="sng" dirty="0" smtClean="0"/>
              <a:t>Kaplan</a:t>
            </a:r>
            <a:r>
              <a:rPr lang="en-US" dirty="0" smtClean="0"/>
              <a:t> </a:t>
            </a:r>
          </a:p>
          <a:p>
            <a:r>
              <a:rPr lang="en-US" dirty="0" smtClean="0"/>
              <a:t>(except Micro and pathology) </a:t>
            </a:r>
          </a:p>
          <a:p>
            <a:endParaRPr lang="en-US" dirty="0" smtClean="0"/>
          </a:p>
          <a:p>
            <a:r>
              <a:rPr lang="en-US" b="1" u="sng" dirty="0" smtClean="0"/>
              <a:t>BRS</a:t>
            </a:r>
            <a:r>
              <a:rPr lang="en-US" u="sng" dirty="0" smtClean="0"/>
              <a:t> (Board Review Series): </a:t>
            </a:r>
            <a:r>
              <a:rPr lang="en-US" dirty="0" smtClean="0"/>
              <a:t>Physiology, Behave, Embryo</a:t>
            </a:r>
          </a:p>
          <a:p>
            <a:endParaRPr lang="en-US" dirty="0" smtClean="0"/>
          </a:p>
          <a:p>
            <a:r>
              <a:rPr lang="en-US" b="1" u="sng" dirty="0" smtClean="0"/>
              <a:t>High–Yield</a:t>
            </a:r>
            <a:r>
              <a:rPr lang="en-US" u="sng" dirty="0" smtClean="0"/>
              <a:t> series: </a:t>
            </a:r>
          </a:p>
          <a:p>
            <a:r>
              <a:rPr lang="en-US" dirty="0" smtClean="0"/>
              <a:t>Cell and molecular biology, Embryology, Neuroanatomy, Gross anatomy </a:t>
            </a:r>
          </a:p>
          <a:p>
            <a:endParaRPr lang="ru-RU" dirty="0"/>
          </a:p>
        </p:txBody>
      </p:sp>
      <p:sp>
        <p:nvSpPr>
          <p:cNvPr id="5" name="Прямоугольник 4"/>
          <p:cNvSpPr/>
          <p:nvPr/>
        </p:nvSpPr>
        <p:spPr>
          <a:xfrm>
            <a:off x="5148064" y="1271077"/>
            <a:ext cx="3384376" cy="2862322"/>
          </a:xfrm>
          <a:prstGeom prst="rect">
            <a:avLst/>
          </a:prstGeom>
        </p:spPr>
        <p:txBody>
          <a:bodyPr wrap="square">
            <a:spAutoFit/>
          </a:bodyPr>
          <a:lstStyle/>
          <a:p>
            <a:r>
              <a:rPr lang="en-US" b="1" dirty="0" smtClean="0"/>
              <a:t>100 Cases by Fischer </a:t>
            </a:r>
          </a:p>
          <a:p>
            <a:endParaRPr lang="en-US" b="1" dirty="0"/>
          </a:p>
          <a:p>
            <a:endParaRPr lang="en-US" b="1" dirty="0"/>
          </a:p>
          <a:p>
            <a:r>
              <a:rPr lang="en-US" b="1" dirty="0" smtClean="0"/>
              <a:t>MRS Microbiology </a:t>
            </a:r>
          </a:p>
          <a:p>
            <a:endParaRPr lang="en-US" b="1" dirty="0"/>
          </a:p>
          <a:p>
            <a:r>
              <a:rPr lang="en-US" b="1" dirty="0" smtClean="0"/>
              <a:t>Pathology: </a:t>
            </a:r>
          </a:p>
          <a:p>
            <a:r>
              <a:rPr lang="en-US" dirty="0" smtClean="0"/>
              <a:t>Goljan, Pathoma </a:t>
            </a:r>
          </a:p>
          <a:p>
            <a:endParaRPr lang="en-US" dirty="0"/>
          </a:p>
          <a:p>
            <a:r>
              <a:rPr lang="en-US" b="1" dirty="0" smtClean="0">
                <a:solidFill>
                  <a:srgbClr val="C00000"/>
                </a:solidFill>
              </a:rPr>
              <a:t>First Aid for the USMLE Step 1 </a:t>
            </a:r>
            <a:r>
              <a:rPr lang="en-US" b="1" dirty="0" smtClean="0">
                <a:solidFill>
                  <a:srgbClr val="C00000"/>
                </a:solidFill>
              </a:rPr>
              <a:t>2017/2018</a:t>
            </a:r>
            <a:endParaRPr lang="ru-RU" b="1" dirty="0">
              <a:solidFill>
                <a:srgbClr val="C00000"/>
              </a:solidFill>
            </a:endParaRPr>
          </a:p>
        </p:txBody>
      </p:sp>
    </p:spTree>
    <p:extLst>
      <p:ext uri="{BB962C8B-B14F-4D97-AF65-F5344CB8AC3E}">
        <p14:creationId xmlns:p14="http://schemas.microsoft.com/office/powerpoint/2010/main" val="3828353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627534"/>
            <a:ext cx="3191515" cy="430887"/>
          </a:xfrm>
          <a:prstGeom prst="rect">
            <a:avLst/>
          </a:prstGeom>
        </p:spPr>
        <p:txBody>
          <a:bodyPr wrap="none">
            <a:spAutoFit/>
          </a:bodyPr>
          <a:lstStyle/>
          <a:p>
            <a:r>
              <a:rPr lang="en-US" sz="2200" b="1" dirty="0" smtClean="0">
                <a:solidFill>
                  <a:srgbClr val="0070C0"/>
                </a:solidFill>
              </a:rPr>
              <a:t>My </a:t>
            </a:r>
            <a:r>
              <a:rPr lang="en-US" sz="2200" b="1" dirty="0" smtClean="0"/>
              <a:t>Story: Performance</a:t>
            </a:r>
            <a:endParaRPr lang="ru-RU" sz="2200" b="1" dirty="0"/>
          </a:p>
        </p:txBody>
      </p:sp>
      <p:sp>
        <p:nvSpPr>
          <p:cNvPr id="2" name="Прямоугольник 1"/>
          <p:cNvSpPr/>
          <p:nvPr/>
        </p:nvSpPr>
        <p:spPr>
          <a:xfrm>
            <a:off x="1835696" y="1252795"/>
            <a:ext cx="3384376" cy="2169825"/>
          </a:xfrm>
          <a:prstGeom prst="rect">
            <a:avLst/>
          </a:prstGeom>
        </p:spPr>
        <p:txBody>
          <a:bodyPr wrap="square">
            <a:spAutoFit/>
          </a:bodyPr>
          <a:lstStyle/>
          <a:p>
            <a:pPr marL="285750" indent="-285750">
              <a:lnSpc>
                <a:spcPct val="150000"/>
              </a:lnSpc>
              <a:buFont typeface="Wingdings" pitchFamily="2" charset="2"/>
              <a:buChar char="§"/>
            </a:pPr>
            <a:r>
              <a:rPr lang="en-US" dirty="0" smtClean="0"/>
              <a:t>Usmle-Rx Qmax – 80%</a:t>
            </a:r>
          </a:p>
          <a:p>
            <a:pPr marL="285750" indent="-285750">
              <a:lnSpc>
                <a:spcPct val="150000"/>
              </a:lnSpc>
              <a:buFont typeface="Wingdings" pitchFamily="2" charset="2"/>
              <a:buChar char="§"/>
            </a:pPr>
            <a:r>
              <a:rPr lang="en-US" dirty="0" smtClean="0"/>
              <a:t>Uworld – 76% </a:t>
            </a:r>
          </a:p>
          <a:p>
            <a:pPr marL="285750" indent="-285750">
              <a:lnSpc>
                <a:spcPct val="150000"/>
              </a:lnSpc>
              <a:buFont typeface="Wingdings" pitchFamily="2" charset="2"/>
              <a:buChar char="§"/>
            </a:pPr>
            <a:r>
              <a:rPr lang="en-US" dirty="0" smtClean="0"/>
              <a:t>NBME 17 – 235 </a:t>
            </a:r>
            <a:r>
              <a:rPr lang="en-US" sz="1200" dirty="0" smtClean="0"/>
              <a:t>(1 month)</a:t>
            </a:r>
            <a:r>
              <a:rPr lang="en-US" dirty="0" smtClean="0"/>
              <a:t> </a:t>
            </a:r>
          </a:p>
          <a:p>
            <a:pPr marL="285750" indent="-285750">
              <a:lnSpc>
                <a:spcPct val="150000"/>
              </a:lnSpc>
              <a:buFont typeface="Wingdings" pitchFamily="2" charset="2"/>
              <a:buChar char="§"/>
            </a:pPr>
            <a:r>
              <a:rPr lang="en-US" dirty="0" smtClean="0"/>
              <a:t>NBME 18 – 224 </a:t>
            </a:r>
            <a:r>
              <a:rPr lang="en-US" sz="1200" dirty="0" smtClean="0"/>
              <a:t>(2 days) </a:t>
            </a:r>
          </a:p>
          <a:p>
            <a:pPr marL="285750" indent="-285750">
              <a:lnSpc>
                <a:spcPct val="150000"/>
              </a:lnSpc>
              <a:buFont typeface="Wingdings" pitchFamily="2" charset="2"/>
              <a:buChar char="§"/>
            </a:pPr>
            <a:r>
              <a:rPr lang="en-US" b="1" dirty="0" smtClean="0"/>
              <a:t>Exam - 245</a:t>
            </a:r>
          </a:p>
        </p:txBody>
      </p:sp>
    </p:spTree>
    <p:extLst>
      <p:ext uri="{BB962C8B-B14F-4D97-AF65-F5344CB8AC3E}">
        <p14:creationId xmlns:p14="http://schemas.microsoft.com/office/powerpoint/2010/main" val="29178067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627534"/>
            <a:ext cx="4120487" cy="430887"/>
          </a:xfrm>
          <a:prstGeom prst="rect">
            <a:avLst/>
          </a:prstGeom>
        </p:spPr>
        <p:txBody>
          <a:bodyPr wrap="none">
            <a:spAutoFit/>
          </a:bodyPr>
          <a:lstStyle/>
          <a:p>
            <a:r>
              <a:rPr lang="en-US" sz="2200" b="1" dirty="0" smtClean="0">
                <a:solidFill>
                  <a:srgbClr val="0070C0"/>
                </a:solidFill>
              </a:rPr>
              <a:t>My </a:t>
            </a:r>
            <a:r>
              <a:rPr lang="en-US" sz="2200" b="1" dirty="0" smtClean="0"/>
              <a:t>Story: Additional Materials</a:t>
            </a:r>
            <a:endParaRPr lang="ru-RU" sz="2200" b="1" dirty="0"/>
          </a:p>
        </p:txBody>
      </p:sp>
      <p:sp>
        <p:nvSpPr>
          <p:cNvPr id="2" name="Прямоугольник 1"/>
          <p:cNvSpPr/>
          <p:nvPr/>
        </p:nvSpPr>
        <p:spPr>
          <a:xfrm>
            <a:off x="1619672" y="1268056"/>
            <a:ext cx="3384376" cy="2031325"/>
          </a:xfrm>
          <a:prstGeom prst="rect">
            <a:avLst/>
          </a:prstGeom>
        </p:spPr>
        <p:txBody>
          <a:bodyPr wrap="square">
            <a:spAutoFit/>
          </a:bodyPr>
          <a:lstStyle/>
          <a:p>
            <a:pPr marL="285750" indent="-285750">
              <a:buFont typeface="Wingdings" pitchFamily="2" charset="2"/>
              <a:buChar char="§"/>
            </a:pPr>
            <a:r>
              <a:rPr lang="en-US" dirty="0" smtClean="0"/>
              <a:t>Acland’s Video Atlas </a:t>
            </a:r>
          </a:p>
          <a:p>
            <a:pPr marL="285750" indent="-285750">
              <a:buFont typeface="Wingdings" pitchFamily="2" charset="2"/>
              <a:buChar char="§"/>
            </a:pPr>
            <a:endParaRPr lang="en-US" dirty="0"/>
          </a:p>
          <a:p>
            <a:pPr marL="285750" indent="-285750">
              <a:buFont typeface="Wingdings" pitchFamily="2" charset="2"/>
              <a:buChar char="§"/>
            </a:pPr>
            <a:r>
              <a:rPr lang="en-US" dirty="0" smtClean="0"/>
              <a:t>Amboss.com </a:t>
            </a:r>
          </a:p>
          <a:p>
            <a:pPr marL="285750" indent="-285750">
              <a:buFont typeface="Wingdings" pitchFamily="2" charset="2"/>
              <a:buChar char="§"/>
            </a:pPr>
            <a:endParaRPr lang="en-US" dirty="0"/>
          </a:p>
          <a:p>
            <a:pPr marL="285750" indent="-285750">
              <a:buFont typeface="Wingdings" pitchFamily="2" charset="2"/>
              <a:buChar char="§"/>
            </a:pPr>
            <a:r>
              <a:rPr lang="en-US" dirty="0" smtClean="0"/>
              <a:t>BRS series </a:t>
            </a:r>
          </a:p>
          <a:p>
            <a:pPr marL="285750" indent="-285750">
              <a:buFont typeface="Wingdings" pitchFamily="2" charset="2"/>
              <a:buChar char="§"/>
            </a:pPr>
            <a:endParaRPr lang="en-US" dirty="0"/>
          </a:p>
          <a:p>
            <a:pPr marL="285750" indent="-285750">
              <a:buFont typeface="Wingdings" pitchFamily="2" charset="2"/>
              <a:buChar char="§"/>
            </a:pPr>
            <a:r>
              <a:rPr lang="en-US" dirty="0" smtClean="0"/>
              <a:t>Google.com </a:t>
            </a:r>
            <a:endParaRPr lang="en-US" dirty="0" smtClean="0"/>
          </a:p>
        </p:txBody>
      </p:sp>
    </p:spTree>
    <p:extLst>
      <p:ext uri="{BB962C8B-B14F-4D97-AF65-F5344CB8AC3E}">
        <p14:creationId xmlns:p14="http://schemas.microsoft.com/office/powerpoint/2010/main" val="25661842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835696" y="856369"/>
            <a:ext cx="856709" cy="523220"/>
          </a:xfrm>
          <a:prstGeom prst="rect">
            <a:avLst/>
          </a:prstGeom>
        </p:spPr>
        <p:txBody>
          <a:bodyPr wrap="none">
            <a:spAutoFit/>
          </a:bodyPr>
          <a:lstStyle/>
          <a:p>
            <a:r>
              <a:rPr lang="en-US" sz="2800" b="1" dirty="0" smtClean="0"/>
              <a:t>Q’s?</a:t>
            </a:r>
            <a:endParaRPr lang="ru-RU" sz="2800" b="1" dirty="0"/>
          </a:p>
        </p:txBody>
      </p:sp>
    </p:spTree>
    <p:extLst>
      <p:ext uri="{BB962C8B-B14F-4D97-AF65-F5344CB8AC3E}">
        <p14:creationId xmlns:p14="http://schemas.microsoft.com/office/powerpoint/2010/main" val="4349420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835696" y="856369"/>
            <a:ext cx="4065537" cy="1107996"/>
          </a:xfrm>
          <a:prstGeom prst="rect">
            <a:avLst/>
          </a:prstGeom>
        </p:spPr>
        <p:txBody>
          <a:bodyPr wrap="none">
            <a:spAutoFit/>
          </a:bodyPr>
          <a:lstStyle/>
          <a:p>
            <a:r>
              <a:rPr lang="en-US" sz="2200" b="1" u="sng" dirty="0" smtClean="0"/>
              <a:t>Part 2. </a:t>
            </a:r>
          </a:p>
          <a:p>
            <a:endParaRPr lang="en-US" sz="2200" b="1" dirty="0" smtClean="0">
              <a:solidFill>
                <a:srgbClr val="0070C0"/>
              </a:solidFill>
            </a:endParaRPr>
          </a:p>
          <a:p>
            <a:r>
              <a:rPr lang="en-US" sz="2200" b="1" dirty="0" smtClean="0">
                <a:solidFill>
                  <a:srgbClr val="0070C0"/>
                </a:solidFill>
              </a:rPr>
              <a:t>Effective learning techniques</a:t>
            </a:r>
            <a:endParaRPr lang="ru-RU" sz="2200" b="1" dirty="0">
              <a:solidFill>
                <a:srgbClr val="0070C0"/>
              </a:solidFill>
            </a:endParaRPr>
          </a:p>
        </p:txBody>
      </p:sp>
    </p:spTree>
    <p:extLst>
      <p:ext uri="{BB962C8B-B14F-4D97-AF65-F5344CB8AC3E}">
        <p14:creationId xmlns:p14="http://schemas.microsoft.com/office/powerpoint/2010/main" val="752445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19672" y="699542"/>
            <a:ext cx="3812262" cy="430887"/>
          </a:xfrm>
          <a:prstGeom prst="rect">
            <a:avLst/>
          </a:prstGeom>
        </p:spPr>
        <p:txBody>
          <a:bodyPr wrap="none">
            <a:spAutoFit/>
          </a:bodyPr>
          <a:lstStyle/>
          <a:p>
            <a:r>
              <a:rPr lang="ru-RU" sz="2200" b="1" dirty="0" smtClean="0"/>
              <a:t>Цели и принятие решения</a:t>
            </a:r>
            <a:endParaRPr lang="ru-RU" sz="2200" b="1" dirty="0">
              <a:solidFill>
                <a:srgbClr val="0070C0"/>
              </a:solidFill>
            </a:endParaRPr>
          </a:p>
        </p:txBody>
      </p:sp>
    </p:spTree>
    <p:extLst>
      <p:ext uri="{BB962C8B-B14F-4D97-AF65-F5344CB8AC3E}">
        <p14:creationId xmlns:p14="http://schemas.microsoft.com/office/powerpoint/2010/main" val="658867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47664" y="627534"/>
            <a:ext cx="3816424" cy="646331"/>
          </a:xfrm>
          <a:prstGeom prst="rect">
            <a:avLst/>
          </a:prstGeom>
        </p:spPr>
        <p:txBody>
          <a:bodyPr wrap="square">
            <a:spAutoFit/>
          </a:bodyPr>
          <a:lstStyle/>
          <a:p>
            <a:r>
              <a:rPr lang="ru-RU" b="1" dirty="0" smtClean="0">
                <a:latin typeface="+mj-lt"/>
              </a:rPr>
              <a:t>USMLE</a:t>
            </a:r>
            <a:r>
              <a:rPr lang="en-US" dirty="0" smtClean="0">
                <a:latin typeface="+mj-lt"/>
              </a:rPr>
              <a:t> </a:t>
            </a:r>
            <a:r>
              <a:rPr lang="ru-RU" dirty="0" smtClean="0">
                <a:latin typeface="+mj-lt"/>
              </a:rPr>
              <a:t>является программой </a:t>
            </a:r>
            <a:r>
              <a:rPr lang="ru-RU" b="1" dirty="0" smtClean="0">
                <a:latin typeface="+mj-lt"/>
              </a:rPr>
              <a:t>NBME</a:t>
            </a:r>
            <a:r>
              <a:rPr lang="en-US" b="1" dirty="0" smtClean="0">
                <a:latin typeface="+mj-lt"/>
              </a:rPr>
              <a:t>* </a:t>
            </a:r>
            <a:r>
              <a:rPr lang="ru-RU" dirty="0" smtClean="0">
                <a:latin typeface="+mj-lt"/>
              </a:rPr>
              <a:t>и </a:t>
            </a:r>
            <a:r>
              <a:rPr lang="en-US" b="1" dirty="0" smtClean="0">
                <a:latin typeface="+mj-lt"/>
              </a:rPr>
              <a:t>FSMB</a:t>
            </a:r>
            <a:r>
              <a:rPr lang="en-US" dirty="0" smtClean="0">
                <a:latin typeface="+mj-lt"/>
              </a:rPr>
              <a:t>**</a:t>
            </a:r>
            <a:endParaRPr lang="ru-RU" dirty="0">
              <a:latin typeface="+mj-lt"/>
            </a:endParaRPr>
          </a:p>
        </p:txBody>
      </p:sp>
      <p:sp>
        <p:nvSpPr>
          <p:cNvPr id="5" name="Прямоугольник 4"/>
          <p:cNvSpPr/>
          <p:nvPr/>
        </p:nvSpPr>
        <p:spPr>
          <a:xfrm>
            <a:off x="1403648" y="4299942"/>
            <a:ext cx="2823209" cy="461665"/>
          </a:xfrm>
          <a:prstGeom prst="rect">
            <a:avLst/>
          </a:prstGeom>
        </p:spPr>
        <p:txBody>
          <a:bodyPr wrap="none">
            <a:spAutoFit/>
          </a:bodyPr>
          <a:lstStyle/>
          <a:p>
            <a:r>
              <a:rPr lang="en-US" sz="1200" dirty="0" smtClean="0"/>
              <a:t>*</a:t>
            </a:r>
            <a:r>
              <a:rPr lang="ru-RU" sz="1200" dirty="0" err="1" smtClean="0"/>
              <a:t>National</a:t>
            </a:r>
            <a:r>
              <a:rPr lang="ru-RU" sz="1200" dirty="0" smtClean="0"/>
              <a:t> </a:t>
            </a:r>
            <a:r>
              <a:rPr lang="ru-RU" sz="1200" dirty="0" err="1"/>
              <a:t>Board</a:t>
            </a:r>
            <a:r>
              <a:rPr lang="ru-RU" sz="1200" dirty="0"/>
              <a:t> </a:t>
            </a:r>
            <a:r>
              <a:rPr lang="ru-RU" sz="1200" dirty="0" err="1"/>
              <a:t>Of</a:t>
            </a:r>
            <a:r>
              <a:rPr lang="ru-RU" sz="1200" dirty="0"/>
              <a:t> </a:t>
            </a:r>
            <a:r>
              <a:rPr lang="ru-RU" sz="1200" dirty="0" err="1"/>
              <a:t>Medical</a:t>
            </a:r>
            <a:r>
              <a:rPr lang="ru-RU" sz="1200" dirty="0"/>
              <a:t> </a:t>
            </a:r>
            <a:r>
              <a:rPr lang="ru-RU" sz="1200" dirty="0" err="1" smtClean="0"/>
              <a:t>Examiners</a:t>
            </a:r>
            <a:r>
              <a:rPr lang="en-US" sz="1200" dirty="0" smtClean="0"/>
              <a:t> </a:t>
            </a:r>
          </a:p>
          <a:p>
            <a:r>
              <a:rPr lang="en-US" sz="1200" dirty="0" smtClean="0"/>
              <a:t>**Federation of State Medical Boards</a:t>
            </a:r>
            <a:endParaRPr lang="ru-RU" sz="1200" dirty="0" smtClean="0"/>
          </a:p>
        </p:txBody>
      </p:sp>
    </p:spTree>
    <p:extLst>
      <p:ext uri="{BB962C8B-B14F-4D97-AF65-F5344CB8AC3E}">
        <p14:creationId xmlns:p14="http://schemas.microsoft.com/office/powerpoint/2010/main" val="2191512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19672" y="699542"/>
            <a:ext cx="2571538" cy="430887"/>
          </a:xfrm>
          <a:prstGeom prst="rect">
            <a:avLst/>
          </a:prstGeom>
        </p:spPr>
        <p:txBody>
          <a:bodyPr wrap="none">
            <a:spAutoFit/>
          </a:bodyPr>
          <a:lstStyle/>
          <a:p>
            <a:r>
              <a:rPr lang="ru-RU" sz="2200" b="1" dirty="0" smtClean="0"/>
              <a:t>Социальные сети</a:t>
            </a:r>
            <a:endParaRPr lang="ru-RU" sz="2200" b="1" dirty="0">
              <a:solidFill>
                <a:srgbClr val="0070C0"/>
              </a:solidFill>
            </a:endParaRPr>
          </a:p>
        </p:txBody>
      </p:sp>
    </p:spTree>
    <p:extLst>
      <p:ext uri="{BB962C8B-B14F-4D97-AF65-F5344CB8AC3E}">
        <p14:creationId xmlns:p14="http://schemas.microsoft.com/office/powerpoint/2010/main" val="15484044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19672" y="699542"/>
            <a:ext cx="3212739" cy="430887"/>
          </a:xfrm>
          <a:prstGeom prst="rect">
            <a:avLst/>
          </a:prstGeom>
        </p:spPr>
        <p:txBody>
          <a:bodyPr wrap="none">
            <a:spAutoFit/>
          </a:bodyPr>
          <a:lstStyle/>
          <a:p>
            <a:r>
              <a:rPr lang="ru-RU" sz="2200" b="1" dirty="0" smtClean="0"/>
              <a:t>Влияние окружающих</a:t>
            </a:r>
            <a:endParaRPr lang="ru-RU" sz="2200" b="1" dirty="0">
              <a:solidFill>
                <a:srgbClr val="0070C0"/>
              </a:solidFill>
            </a:endParaRPr>
          </a:p>
        </p:txBody>
      </p:sp>
    </p:spTree>
    <p:extLst>
      <p:ext uri="{BB962C8B-B14F-4D97-AF65-F5344CB8AC3E}">
        <p14:creationId xmlns:p14="http://schemas.microsoft.com/office/powerpoint/2010/main" val="1751088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19672" y="699542"/>
            <a:ext cx="5229317" cy="430887"/>
          </a:xfrm>
          <a:prstGeom prst="rect">
            <a:avLst/>
          </a:prstGeom>
        </p:spPr>
        <p:txBody>
          <a:bodyPr wrap="none">
            <a:spAutoFit/>
          </a:bodyPr>
          <a:lstStyle/>
          <a:p>
            <a:r>
              <a:rPr lang="ru-RU" sz="2200" b="1" dirty="0" smtClean="0"/>
              <a:t>Понятие «эффективная подготовка»</a:t>
            </a:r>
            <a:endParaRPr lang="ru-RU" sz="2200" b="1" dirty="0">
              <a:solidFill>
                <a:srgbClr val="0070C0"/>
              </a:solidFill>
            </a:endParaRPr>
          </a:p>
        </p:txBody>
      </p:sp>
    </p:spTree>
    <p:extLst>
      <p:ext uri="{BB962C8B-B14F-4D97-AF65-F5344CB8AC3E}">
        <p14:creationId xmlns:p14="http://schemas.microsoft.com/office/powerpoint/2010/main" val="32413769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19672" y="699542"/>
            <a:ext cx="2892138" cy="430887"/>
          </a:xfrm>
          <a:prstGeom prst="rect">
            <a:avLst/>
          </a:prstGeom>
        </p:spPr>
        <p:txBody>
          <a:bodyPr wrap="none">
            <a:spAutoFit/>
          </a:bodyPr>
          <a:lstStyle/>
          <a:p>
            <a:r>
              <a:rPr lang="ru-RU" sz="2200" b="1" dirty="0" smtClean="0"/>
              <a:t>Творческий подход</a:t>
            </a:r>
            <a:endParaRPr lang="ru-RU" sz="2200" b="1" dirty="0">
              <a:solidFill>
                <a:srgbClr val="0070C0"/>
              </a:solidFill>
            </a:endParaRPr>
          </a:p>
        </p:txBody>
      </p:sp>
    </p:spTree>
    <p:extLst>
      <p:ext uri="{BB962C8B-B14F-4D97-AF65-F5344CB8AC3E}">
        <p14:creationId xmlns:p14="http://schemas.microsoft.com/office/powerpoint/2010/main" val="12337430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19672" y="699542"/>
            <a:ext cx="2411238" cy="430887"/>
          </a:xfrm>
          <a:prstGeom prst="rect">
            <a:avLst/>
          </a:prstGeom>
        </p:spPr>
        <p:txBody>
          <a:bodyPr wrap="none">
            <a:spAutoFit/>
          </a:bodyPr>
          <a:lstStyle/>
          <a:p>
            <a:r>
              <a:rPr lang="ru-RU" sz="2200" b="1" dirty="0" smtClean="0"/>
              <a:t>Человек </a:t>
            </a:r>
            <a:r>
              <a:rPr lang="en-US" sz="2200" b="1" dirty="0" smtClean="0">
                <a:solidFill>
                  <a:srgbClr val="0070C0"/>
                </a:solidFill>
              </a:rPr>
              <a:t>vs</a:t>
            </a:r>
            <a:r>
              <a:rPr lang="en-US" sz="2200" b="1" dirty="0" smtClean="0"/>
              <a:t> </a:t>
            </a:r>
            <a:r>
              <a:rPr lang="ru-RU" sz="2200" b="1" dirty="0" smtClean="0"/>
              <a:t>Врач</a:t>
            </a:r>
            <a:endParaRPr lang="ru-RU" sz="2200" b="1" dirty="0">
              <a:solidFill>
                <a:srgbClr val="0070C0"/>
              </a:solidFill>
            </a:endParaRPr>
          </a:p>
        </p:txBody>
      </p:sp>
    </p:spTree>
    <p:extLst>
      <p:ext uri="{BB962C8B-B14F-4D97-AF65-F5344CB8AC3E}">
        <p14:creationId xmlns:p14="http://schemas.microsoft.com/office/powerpoint/2010/main" val="9356611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2756332" cy="430887"/>
          </a:xfrm>
          <a:prstGeom prst="rect">
            <a:avLst/>
          </a:prstGeom>
        </p:spPr>
        <p:txBody>
          <a:bodyPr wrap="none">
            <a:spAutoFit/>
          </a:bodyPr>
          <a:lstStyle/>
          <a:p>
            <a:r>
              <a:rPr lang="en-US" sz="2200" b="1" dirty="0" smtClean="0">
                <a:solidFill>
                  <a:srgbClr val="0070C0"/>
                </a:solidFill>
              </a:rPr>
              <a:t>Think</a:t>
            </a:r>
            <a:r>
              <a:rPr lang="en-US" sz="2200" b="1" dirty="0" smtClean="0"/>
              <a:t> and </a:t>
            </a:r>
            <a:r>
              <a:rPr lang="en-US" sz="2200" b="1" dirty="0" smtClean="0">
                <a:solidFill>
                  <a:srgbClr val="0070C0"/>
                </a:solidFill>
              </a:rPr>
              <a:t>Act</a:t>
            </a:r>
            <a:r>
              <a:rPr lang="en-US" sz="2200" b="1" dirty="0" smtClean="0"/>
              <a:t> table</a:t>
            </a:r>
            <a:endParaRPr lang="ru-RU" sz="2200" b="1" dirty="0">
              <a:solidFill>
                <a:srgbClr val="0070C0"/>
              </a:solidFill>
            </a:endParaRPr>
          </a:p>
        </p:txBody>
      </p:sp>
      <p:sp>
        <p:nvSpPr>
          <p:cNvPr id="2" name="Прямоугольник 1"/>
          <p:cNvSpPr/>
          <p:nvPr/>
        </p:nvSpPr>
        <p:spPr>
          <a:xfrm>
            <a:off x="3491880" y="2067694"/>
            <a:ext cx="4464496" cy="20882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p:cNvCxnSpPr>
            <a:stCxn id="2" idx="0"/>
            <a:endCxn id="2" idx="2"/>
          </p:cNvCxnSpPr>
          <p:nvPr/>
        </p:nvCxnSpPr>
        <p:spPr>
          <a:xfrm>
            <a:off x="5724128" y="2067694"/>
            <a:ext cx="0" cy="2088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a:stCxn id="2" idx="3"/>
            <a:endCxn id="2" idx="1"/>
          </p:cNvCxnSpPr>
          <p:nvPr/>
        </p:nvCxnSpPr>
        <p:spPr>
          <a:xfrm flipH="1">
            <a:off x="3491880" y="3111810"/>
            <a:ext cx="44644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Прямоугольник 8"/>
          <p:cNvSpPr/>
          <p:nvPr/>
        </p:nvSpPr>
        <p:spPr>
          <a:xfrm>
            <a:off x="2195736" y="2927144"/>
            <a:ext cx="793807" cy="369332"/>
          </a:xfrm>
          <a:prstGeom prst="rect">
            <a:avLst/>
          </a:prstGeom>
        </p:spPr>
        <p:txBody>
          <a:bodyPr wrap="none">
            <a:spAutoFit/>
          </a:bodyPr>
          <a:lstStyle/>
          <a:p>
            <a:r>
              <a:rPr lang="en-US" b="1" dirty="0" smtClean="0">
                <a:solidFill>
                  <a:srgbClr val="0070C0"/>
                </a:solidFill>
              </a:rPr>
              <a:t>Think</a:t>
            </a:r>
            <a:endParaRPr lang="ru-RU" dirty="0"/>
          </a:p>
        </p:txBody>
      </p:sp>
      <p:sp>
        <p:nvSpPr>
          <p:cNvPr id="11" name="Прямоугольник 10"/>
          <p:cNvSpPr/>
          <p:nvPr/>
        </p:nvSpPr>
        <p:spPr>
          <a:xfrm>
            <a:off x="5453861" y="1419622"/>
            <a:ext cx="540533" cy="369332"/>
          </a:xfrm>
          <a:prstGeom prst="rect">
            <a:avLst/>
          </a:prstGeom>
        </p:spPr>
        <p:txBody>
          <a:bodyPr wrap="none">
            <a:spAutoFit/>
          </a:bodyPr>
          <a:lstStyle/>
          <a:p>
            <a:r>
              <a:rPr lang="en-US" b="1" dirty="0" smtClean="0">
                <a:solidFill>
                  <a:srgbClr val="0070C0"/>
                </a:solidFill>
              </a:rPr>
              <a:t>Act</a:t>
            </a:r>
            <a:endParaRPr lang="ru-RU" dirty="0"/>
          </a:p>
        </p:txBody>
      </p:sp>
    </p:spTree>
    <p:extLst>
      <p:ext uri="{BB962C8B-B14F-4D97-AF65-F5344CB8AC3E}">
        <p14:creationId xmlns:p14="http://schemas.microsoft.com/office/powerpoint/2010/main" val="32459177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75856" y="555526"/>
            <a:ext cx="528360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Dfly\Desktop\m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331640" y="843558"/>
            <a:ext cx="1281120" cy="769441"/>
          </a:xfrm>
          <a:prstGeom prst="rect">
            <a:avLst/>
          </a:prstGeom>
        </p:spPr>
        <p:txBody>
          <a:bodyPr wrap="none">
            <a:spAutoFit/>
          </a:bodyPr>
          <a:lstStyle/>
          <a:p>
            <a:r>
              <a:rPr lang="en-US" sz="2200" b="1" dirty="0" smtClean="0"/>
              <a:t>Cone of </a:t>
            </a:r>
          </a:p>
          <a:p>
            <a:r>
              <a:rPr lang="en-US" sz="2200" b="1" dirty="0" smtClean="0"/>
              <a:t>learning</a:t>
            </a:r>
            <a:endParaRPr lang="ru-RU" sz="2200" b="1" dirty="0"/>
          </a:p>
        </p:txBody>
      </p:sp>
    </p:spTree>
    <p:extLst>
      <p:ext uri="{BB962C8B-B14F-4D97-AF65-F5344CB8AC3E}">
        <p14:creationId xmlns:p14="http://schemas.microsoft.com/office/powerpoint/2010/main" val="9972232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54913" y="554162"/>
            <a:ext cx="2420856" cy="477054"/>
          </a:xfrm>
          <a:prstGeom prst="rect">
            <a:avLst/>
          </a:prstGeom>
        </p:spPr>
        <p:txBody>
          <a:bodyPr wrap="none">
            <a:spAutoFit/>
          </a:bodyPr>
          <a:lstStyle/>
          <a:p>
            <a:r>
              <a:rPr lang="en-US" sz="2500" b="1" dirty="0" smtClean="0">
                <a:solidFill>
                  <a:srgbClr val="0070C0"/>
                </a:solidFill>
              </a:rPr>
              <a:t>Each </a:t>
            </a:r>
            <a:r>
              <a:rPr lang="en-US" sz="2500" b="1" dirty="0" smtClean="0"/>
              <a:t>discipline</a:t>
            </a:r>
            <a:endParaRPr lang="ru-RU" sz="2500" b="1" dirty="0"/>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145" y="483518"/>
            <a:ext cx="327923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4920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1717137" cy="430887"/>
          </a:xfrm>
          <a:prstGeom prst="rect">
            <a:avLst/>
          </a:prstGeom>
        </p:spPr>
        <p:txBody>
          <a:bodyPr wrap="none">
            <a:spAutoFit/>
          </a:bodyPr>
          <a:lstStyle/>
          <a:p>
            <a:r>
              <a:rPr lang="en-US" sz="2200" b="1" dirty="0" smtClean="0"/>
              <a:t>Embryology</a:t>
            </a:r>
            <a:endParaRPr lang="ru-RU" sz="2200" b="1" dirty="0"/>
          </a:p>
        </p:txBody>
      </p:sp>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4881" y="1275606"/>
            <a:ext cx="2038904" cy="289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1277715"/>
            <a:ext cx="2050910" cy="291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1277715"/>
            <a:ext cx="2160240" cy="289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8649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2127955" cy="430887"/>
          </a:xfrm>
          <a:prstGeom prst="rect">
            <a:avLst/>
          </a:prstGeom>
        </p:spPr>
        <p:txBody>
          <a:bodyPr wrap="none">
            <a:spAutoFit/>
          </a:bodyPr>
          <a:lstStyle/>
          <a:p>
            <a:r>
              <a:rPr lang="en-US" sz="2200" b="1" dirty="0" smtClean="0"/>
              <a:t>Gross Anatomy</a:t>
            </a:r>
            <a:endParaRPr lang="ru-RU" sz="2200" b="1" dirty="0"/>
          </a:p>
        </p:txBody>
      </p:sp>
      <p:pic>
        <p:nvPicPr>
          <p:cNvPr id="409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2079" y="1293518"/>
            <a:ext cx="2044940" cy="290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8426" y="1293518"/>
            <a:ext cx="2044940" cy="290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1284734"/>
            <a:ext cx="2160240" cy="289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634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851920" y="627534"/>
            <a:ext cx="1835759" cy="430887"/>
          </a:xfrm>
          <a:prstGeom prst="rect">
            <a:avLst/>
          </a:prstGeom>
        </p:spPr>
        <p:txBody>
          <a:bodyPr wrap="none">
            <a:spAutoFit/>
          </a:bodyPr>
          <a:lstStyle/>
          <a:p>
            <a:r>
              <a:rPr lang="en-US" sz="2200" b="1" dirty="0" smtClean="0">
                <a:solidFill>
                  <a:schemeClr val="tx2">
                    <a:lumMod val="60000"/>
                    <a:lumOff val="40000"/>
                  </a:schemeClr>
                </a:solidFill>
                <a:latin typeface="+mj-lt"/>
              </a:rPr>
              <a:t>US</a:t>
            </a:r>
            <a:r>
              <a:rPr lang="en-US" sz="2200" b="1" dirty="0" smtClean="0">
                <a:latin typeface="+mj-lt"/>
              </a:rPr>
              <a:t>MLE Steps</a:t>
            </a:r>
            <a:endParaRPr lang="ru-RU" sz="2200" b="1" dirty="0">
              <a:latin typeface="+mj-lt"/>
            </a:endParaRPr>
          </a:p>
        </p:txBody>
      </p:sp>
      <p:sp>
        <p:nvSpPr>
          <p:cNvPr id="3" name="Прямоугольник 2"/>
          <p:cNvSpPr/>
          <p:nvPr/>
        </p:nvSpPr>
        <p:spPr>
          <a:xfrm>
            <a:off x="1619672" y="1403653"/>
            <a:ext cx="1440160" cy="400110"/>
          </a:xfrm>
          <a:prstGeom prst="rect">
            <a:avLst/>
          </a:prstGeom>
        </p:spPr>
        <p:txBody>
          <a:bodyPr wrap="square">
            <a:spAutoFit/>
          </a:bodyPr>
          <a:lstStyle/>
          <a:p>
            <a:r>
              <a:rPr lang="ru-RU" sz="2000" dirty="0" err="1" smtClean="0">
                <a:latin typeface="+mj-lt"/>
              </a:rPr>
              <a:t>Step</a:t>
            </a:r>
            <a:r>
              <a:rPr lang="en-US" sz="2000" dirty="0" smtClean="0">
                <a:latin typeface="+mj-lt"/>
              </a:rPr>
              <a:t> </a:t>
            </a:r>
            <a:r>
              <a:rPr lang="ru-RU" sz="2000" dirty="0" smtClean="0">
                <a:latin typeface="+mj-lt"/>
              </a:rPr>
              <a:t>1</a:t>
            </a:r>
            <a:r>
              <a:rPr lang="en-US" sz="2000" dirty="0" smtClean="0">
                <a:latin typeface="+mj-lt"/>
              </a:rPr>
              <a:t> </a:t>
            </a:r>
          </a:p>
        </p:txBody>
      </p:sp>
      <p:sp>
        <p:nvSpPr>
          <p:cNvPr id="6" name="Прямоугольник 5"/>
          <p:cNvSpPr/>
          <p:nvPr/>
        </p:nvSpPr>
        <p:spPr>
          <a:xfrm>
            <a:off x="3310337" y="1397892"/>
            <a:ext cx="1440160" cy="400110"/>
          </a:xfrm>
          <a:prstGeom prst="rect">
            <a:avLst/>
          </a:prstGeom>
        </p:spPr>
        <p:txBody>
          <a:bodyPr wrap="square">
            <a:spAutoFit/>
          </a:bodyPr>
          <a:lstStyle/>
          <a:p>
            <a:r>
              <a:rPr lang="ru-RU" sz="2000" dirty="0" err="1" smtClean="0">
                <a:latin typeface="+mj-lt"/>
              </a:rPr>
              <a:t>Step</a:t>
            </a:r>
            <a:r>
              <a:rPr lang="en-US" sz="2000" dirty="0" smtClean="0">
                <a:latin typeface="+mj-lt"/>
              </a:rPr>
              <a:t> 2CK </a:t>
            </a:r>
          </a:p>
        </p:txBody>
      </p:sp>
      <p:sp>
        <p:nvSpPr>
          <p:cNvPr id="7" name="Прямоугольник 6"/>
          <p:cNvSpPr/>
          <p:nvPr/>
        </p:nvSpPr>
        <p:spPr>
          <a:xfrm>
            <a:off x="5220072" y="1404768"/>
            <a:ext cx="1440160" cy="400110"/>
          </a:xfrm>
          <a:prstGeom prst="rect">
            <a:avLst/>
          </a:prstGeom>
        </p:spPr>
        <p:txBody>
          <a:bodyPr wrap="square">
            <a:spAutoFit/>
          </a:bodyPr>
          <a:lstStyle/>
          <a:p>
            <a:r>
              <a:rPr lang="ru-RU" sz="2000" dirty="0" err="1" smtClean="0">
                <a:latin typeface="+mj-lt"/>
              </a:rPr>
              <a:t>Step</a:t>
            </a:r>
            <a:r>
              <a:rPr lang="en-US" sz="2000" dirty="0" smtClean="0">
                <a:latin typeface="+mj-lt"/>
              </a:rPr>
              <a:t> 2CS </a:t>
            </a:r>
          </a:p>
        </p:txBody>
      </p:sp>
      <p:sp>
        <p:nvSpPr>
          <p:cNvPr id="9" name="Прямоугольник 8"/>
          <p:cNvSpPr/>
          <p:nvPr/>
        </p:nvSpPr>
        <p:spPr>
          <a:xfrm>
            <a:off x="7164288" y="1404768"/>
            <a:ext cx="1440160" cy="400110"/>
          </a:xfrm>
          <a:prstGeom prst="rect">
            <a:avLst/>
          </a:prstGeom>
        </p:spPr>
        <p:txBody>
          <a:bodyPr wrap="square">
            <a:spAutoFit/>
          </a:bodyPr>
          <a:lstStyle/>
          <a:p>
            <a:r>
              <a:rPr lang="ru-RU" sz="2000" dirty="0" err="1" smtClean="0">
                <a:latin typeface="+mj-lt"/>
              </a:rPr>
              <a:t>Step</a:t>
            </a:r>
            <a:r>
              <a:rPr lang="en-US" sz="2000" dirty="0" smtClean="0">
                <a:latin typeface="+mj-lt"/>
              </a:rPr>
              <a:t> 3 </a:t>
            </a:r>
          </a:p>
        </p:txBody>
      </p:sp>
      <p:cxnSp>
        <p:nvCxnSpPr>
          <p:cNvPr id="10" name="Прямая соединительная линия 9"/>
          <p:cNvCxnSpPr/>
          <p:nvPr/>
        </p:nvCxnSpPr>
        <p:spPr>
          <a:xfrm>
            <a:off x="3275856" y="1491630"/>
            <a:ext cx="0" cy="2880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5237089" y="1491630"/>
            <a:ext cx="0" cy="2880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7164288" y="1491630"/>
            <a:ext cx="0" cy="2880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1643564" y="1491630"/>
            <a:ext cx="0" cy="2880320"/>
          </a:xfrm>
          <a:prstGeom prst="line">
            <a:avLst/>
          </a:prstGeom>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1663122" y="1995686"/>
            <a:ext cx="1440160" cy="2400657"/>
          </a:xfrm>
          <a:prstGeom prst="rect">
            <a:avLst/>
          </a:prstGeom>
        </p:spPr>
        <p:txBody>
          <a:bodyPr wrap="square">
            <a:spAutoFit/>
          </a:bodyPr>
          <a:lstStyle/>
          <a:p>
            <a:r>
              <a:rPr lang="en-US" sz="1500" dirty="0" smtClean="0">
                <a:latin typeface="+mj-lt"/>
              </a:rPr>
              <a:t>Embryo </a:t>
            </a:r>
          </a:p>
          <a:p>
            <a:r>
              <a:rPr lang="en-US" sz="1500" dirty="0" smtClean="0">
                <a:latin typeface="+mj-lt"/>
              </a:rPr>
              <a:t>Anatomy </a:t>
            </a:r>
          </a:p>
          <a:p>
            <a:r>
              <a:rPr lang="en-US" sz="1500" dirty="0" smtClean="0">
                <a:latin typeface="+mj-lt"/>
              </a:rPr>
              <a:t>Neuroscience </a:t>
            </a:r>
          </a:p>
          <a:p>
            <a:r>
              <a:rPr lang="en-US" sz="1500" dirty="0" smtClean="0">
                <a:latin typeface="+mj-lt"/>
              </a:rPr>
              <a:t>Physiology </a:t>
            </a:r>
          </a:p>
          <a:p>
            <a:r>
              <a:rPr lang="en-US" sz="1500" dirty="0" smtClean="0">
                <a:latin typeface="+mj-lt"/>
              </a:rPr>
              <a:t>Biochem </a:t>
            </a:r>
          </a:p>
          <a:p>
            <a:r>
              <a:rPr lang="en-US" sz="1500" dirty="0" smtClean="0">
                <a:latin typeface="+mj-lt"/>
              </a:rPr>
              <a:t>Microbiology </a:t>
            </a:r>
          </a:p>
          <a:p>
            <a:r>
              <a:rPr lang="en-US" sz="1500" dirty="0" smtClean="0">
                <a:latin typeface="+mj-lt"/>
              </a:rPr>
              <a:t>Immunology </a:t>
            </a:r>
          </a:p>
          <a:p>
            <a:r>
              <a:rPr lang="en-US" sz="1500" dirty="0" smtClean="0">
                <a:latin typeface="+mj-lt"/>
              </a:rPr>
              <a:t>Pharmacology  </a:t>
            </a:r>
          </a:p>
          <a:p>
            <a:r>
              <a:rPr lang="en-US" sz="1500" dirty="0" smtClean="0">
                <a:latin typeface="+mj-lt"/>
              </a:rPr>
              <a:t>Pathology </a:t>
            </a:r>
          </a:p>
          <a:p>
            <a:r>
              <a:rPr lang="en-US" sz="1500" dirty="0" smtClean="0">
                <a:latin typeface="+mj-lt"/>
              </a:rPr>
              <a:t>Behavioral sc.</a:t>
            </a:r>
            <a:endParaRPr lang="en-US" sz="1500" dirty="0" smtClean="0">
              <a:latin typeface="+mj-lt"/>
            </a:endParaRPr>
          </a:p>
        </p:txBody>
      </p:sp>
      <p:sp>
        <p:nvSpPr>
          <p:cNvPr id="17" name="Прямоугольник 16"/>
          <p:cNvSpPr/>
          <p:nvPr/>
        </p:nvSpPr>
        <p:spPr>
          <a:xfrm>
            <a:off x="3419872" y="1995685"/>
            <a:ext cx="1440160" cy="1477328"/>
          </a:xfrm>
          <a:prstGeom prst="rect">
            <a:avLst/>
          </a:prstGeom>
        </p:spPr>
        <p:txBody>
          <a:bodyPr wrap="square">
            <a:spAutoFit/>
          </a:bodyPr>
          <a:lstStyle/>
          <a:p>
            <a:r>
              <a:rPr lang="en-US" sz="1500" dirty="0" smtClean="0">
                <a:latin typeface="+mj-lt"/>
              </a:rPr>
              <a:t>Internal med </a:t>
            </a:r>
          </a:p>
          <a:p>
            <a:r>
              <a:rPr lang="en-US" sz="1500" dirty="0" smtClean="0">
                <a:latin typeface="+mj-lt"/>
              </a:rPr>
              <a:t>Pediatrics </a:t>
            </a:r>
          </a:p>
          <a:p>
            <a:r>
              <a:rPr lang="en-US" sz="1500" dirty="0" smtClean="0">
                <a:latin typeface="+mj-lt"/>
              </a:rPr>
              <a:t>Psychiatry </a:t>
            </a:r>
          </a:p>
          <a:p>
            <a:r>
              <a:rPr lang="en-US" sz="1500" dirty="0" smtClean="0">
                <a:latin typeface="+mj-lt"/>
              </a:rPr>
              <a:t>Behavioral sc. </a:t>
            </a:r>
          </a:p>
          <a:p>
            <a:r>
              <a:rPr lang="en-US" sz="1500" dirty="0" smtClean="0">
                <a:latin typeface="+mj-lt"/>
              </a:rPr>
              <a:t>Ob/Gyn </a:t>
            </a:r>
          </a:p>
          <a:p>
            <a:r>
              <a:rPr lang="en-US" sz="1500" dirty="0" smtClean="0">
                <a:latin typeface="+mj-lt"/>
              </a:rPr>
              <a:t>Surgery</a:t>
            </a:r>
            <a:endParaRPr lang="en-US" sz="1500" dirty="0" smtClean="0">
              <a:latin typeface="+mj-lt"/>
            </a:endParaRPr>
          </a:p>
        </p:txBody>
      </p:sp>
      <p:sp>
        <p:nvSpPr>
          <p:cNvPr id="18" name="Прямоугольник 17"/>
          <p:cNvSpPr/>
          <p:nvPr/>
        </p:nvSpPr>
        <p:spPr>
          <a:xfrm>
            <a:off x="5364088" y="1995685"/>
            <a:ext cx="1440160" cy="323165"/>
          </a:xfrm>
          <a:prstGeom prst="rect">
            <a:avLst/>
          </a:prstGeom>
        </p:spPr>
        <p:txBody>
          <a:bodyPr wrap="square">
            <a:spAutoFit/>
          </a:bodyPr>
          <a:lstStyle/>
          <a:p>
            <a:r>
              <a:rPr lang="en-US" sz="1500" dirty="0" smtClean="0">
                <a:latin typeface="+mj-lt"/>
              </a:rPr>
              <a:t>Simulation</a:t>
            </a:r>
          </a:p>
        </p:txBody>
      </p:sp>
      <p:sp>
        <p:nvSpPr>
          <p:cNvPr id="19" name="Прямоугольник 18"/>
          <p:cNvSpPr/>
          <p:nvPr/>
        </p:nvSpPr>
        <p:spPr>
          <a:xfrm>
            <a:off x="7308304" y="1995684"/>
            <a:ext cx="1440160" cy="1015663"/>
          </a:xfrm>
          <a:prstGeom prst="rect">
            <a:avLst/>
          </a:prstGeom>
        </p:spPr>
        <p:txBody>
          <a:bodyPr wrap="square">
            <a:spAutoFit/>
          </a:bodyPr>
          <a:lstStyle/>
          <a:p>
            <a:r>
              <a:rPr lang="en-US" sz="1500" dirty="0" smtClean="0">
                <a:latin typeface="+mj-lt"/>
              </a:rPr>
              <a:t>Medical knowledge</a:t>
            </a:r>
          </a:p>
          <a:p>
            <a:endParaRPr lang="en-US" sz="1500" dirty="0" smtClean="0">
              <a:latin typeface="+mj-lt"/>
            </a:endParaRPr>
          </a:p>
          <a:p>
            <a:r>
              <a:rPr lang="en-US" sz="1500" dirty="0" smtClean="0">
                <a:latin typeface="+mj-lt"/>
              </a:rPr>
              <a:t>Simulation</a:t>
            </a:r>
          </a:p>
        </p:txBody>
      </p:sp>
    </p:spTree>
    <p:extLst>
      <p:ext uri="{BB962C8B-B14F-4D97-AF65-F5344CB8AC3E}">
        <p14:creationId xmlns:p14="http://schemas.microsoft.com/office/powerpoint/2010/main" val="33974926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347614"/>
            <a:ext cx="2044941" cy="290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063" y="1347616"/>
            <a:ext cx="2044939" cy="290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Dfly\Desktop\m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2114681" cy="430887"/>
          </a:xfrm>
          <a:prstGeom prst="rect">
            <a:avLst/>
          </a:prstGeom>
        </p:spPr>
        <p:txBody>
          <a:bodyPr wrap="none">
            <a:spAutoFit/>
          </a:bodyPr>
          <a:lstStyle/>
          <a:p>
            <a:r>
              <a:rPr lang="en-US" sz="2200" b="1" dirty="0" smtClean="0"/>
              <a:t>Neuroanatomy</a:t>
            </a:r>
            <a:endParaRPr lang="ru-RU" sz="2200" b="1" dirty="0"/>
          </a:p>
        </p:txBody>
      </p:sp>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9" y="1347614"/>
            <a:ext cx="2160240" cy="289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5351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1569660" cy="430887"/>
          </a:xfrm>
          <a:prstGeom prst="rect">
            <a:avLst/>
          </a:prstGeom>
        </p:spPr>
        <p:txBody>
          <a:bodyPr wrap="none">
            <a:spAutoFit/>
          </a:bodyPr>
          <a:lstStyle/>
          <a:p>
            <a:r>
              <a:rPr lang="en-US" sz="2200" b="1" dirty="0" smtClean="0"/>
              <a:t>Physiology</a:t>
            </a:r>
            <a:endParaRPr lang="ru-RU" sz="2200" b="1" dirty="0"/>
          </a:p>
        </p:txBody>
      </p:sp>
      <p:pic>
        <p:nvPicPr>
          <p:cNvPr id="430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993" y="1275606"/>
            <a:ext cx="2246807" cy="291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1275606"/>
            <a:ext cx="2037577" cy="291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28563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1313180" cy="430887"/>
          </a:xfrm>
          <a:prstGeom prst="rect">
            <a:avLst/>
          </a:prstGeom>
        </p:spPr>
        <p:txBody>
          <a:bodyPr wrap="none">
            <a:spAutoFit/>
          </a:bodyPr>
          <a:lstStyle/>
          <a:p>
            <a:r>
              <a:rPr lang="en-US" sz="2200" b="1" dirty="0" smtClean="0"/>
              <a:t>Biochem</a:t>
            </a:r>
            <a:endParaRPr lang="ru-RU" sz="2200" b="1" dirty="0"/>
          </a:p>
        </p:txBody>
      </p:sp>
      <p:pic>
        <p:nvPicPr>
          <p:cNvPr id="440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275606"/>
            <a:ext cx="2245638" cy="291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415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2611612" cy="430887"/>
          </a:xfrm>
          <a:prstGeom prst="rect">
            <a:avLst/>
          </a:prstGeom>
        </p:spPr>
        <p:txBody>
          <a:bodyPr wrap="none">
            <a:spAutoFit/>
          </a:bodyPr>
          <a:lstStyle/>
          <a:p>
            <a:r>
              <a:rPr lang="en-US" sz="2200" b="1" dirty="0" smtClean="0"/>
              <a:t>Micro and Immuno</a:t>
            </a:r>
            <a:endParaRPr lang="ru-RU" sz="2200" b="1" dirty="0"/>
          </a:p>
        </p:txBody>
      </p:sp>
      <p:pic>
        <p:nvPicPr>
          <p:cNvPr id="450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131590"/>
            <a:ext cx="2520280" cy="328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4"/>
          <a:stretch/>
        </p:blipFill>
        <p:spPr bwMode="auto">
          <a:xfrm>
            <a:off x="5940152" y="1131590"/>
            <a:ext cx="2440618" cy="328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67253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1029449" cy="430887"/>
          </a:xfrm>
          <a:prstGeom prst="rect">
            <a:avLst/>
          </a:prstGeom>
        </p:spPr>
        <p:txBody>
          <a:bodyPr wrap="none">
            <a:spAutoFit/>
          </a:bodyPr>
          <a:lstStyle/>
          <a:p>
            <a:r>
              <a:rPr lang="en-US" sz="2200" b="1" dirty="0" smtClean="0"/>
              <a:t>Pharm</a:t>
            </a:r>
            <a:endParaRPr lang="ru-RU" sz="2200" b="1" dirty="0"/>
          </a:p>
        </p:txBody>
      </p:sp>
      <p:pic>
        <p:nvPicPr>
          <p:cNvPr id="460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954256"/>
            <a:ext cx="2592288" cy="3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8732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2629246" cy="430887"/>
          </a:xfrm>
          <a:prstGeom prst="rect">
            <a:avLst/>
          </a:prstGeom>
        </p:spPr>
        <p:txBody>
          <a:bodyPr wrap="none">
            <a:spAutoFit/>
          </a:bodyPr>
          <a:lstStyle/>
          <a:p>
            <a:r>
              <a:rPr lang="en-US" sz="2200" b="1" dirty="0" smtClean="0"/>
              <a:t>Behavioral scienes</a:t>
            </a:r>
            <a:endParaRPr lang="ru-RU" sz="2200" b="1" dirty="0"/>
          </a:p>
        </p:txBody>
      </p:sp>
      <p:pic>
        <p:nvPicPr>
          <p:cNvPr id="471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1275606"/>
            <a:ext cx="2305197" cy="298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1275606"/>
            <a:ext cx="2160240" cy="298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6196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1461875" cy="430887"/>
          </a:xfrm>
          <a:prstGeom prst="rect">
            <a:avLst/>
          </a:prstGeom>
        </p:spPr>
        <p:txBody>
          <a:bodyPr wrap="none">
            <a:spAutoFit/>
          </a:bodyPr>
          <a:lstStyle/>
          <a:p>
            <a:r>
              <a:rPr lang="en-US" sz="2200" b="1" dirty="0" smtClean="0"/>
              <a:t>Pathology</a:t>
            </a:r>
            <a:endParaRPr lang="ru-RU" sz="2200" b="1" dirty="0"/>
          </a:p>
        </p:txBody>
      </p:sp>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5855" y="1029250"/>
            <a:ext cx="2376264" cy="306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493" y="1017963"/>
            <a:ext cx="2192864" cy="306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2459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1925527" cy="492443"/>
          </a:xfrm>
          <a:prstGeom prst="rect">
            <a:avLst/>
          </a:prstGeom>
        </p:spPr>
        <p:txBody>
          <a:bodyPr wrap="none">
            <a:spAutoFit/>
          </a:bodyPr>
          <a:lstStyle/>
          <a:p>
            <a:r>
              <a:rPr lang="en-US" sz="2600" b="1" dirty="0" smtClean="0"/>
              <a:t>Flash cards</a:t>
            </a:r>
            <a:endParaRPr lang="ru-RU" sz="2600" b="1" dirty="0"/>
          </a:p>
        </p:txBody>
      </p:sp>
      <p:pic>
        <p:nvPicPr>
          <p:cNvPr id="5427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33766"/>
          <a:stretch/>
        </p:blipFill>
        <p:spPr bwMode="auto">
          <a:xfrm>
            <a:off x="5796136" y="1275606"/>
            <a:ext cx="2636453" cy="295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descr="C:\Users\Dfly\Desktop\Anki-ico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1988" y="1563638"/>
            <a:ext cx="1489723" cy="148972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547664" y="3147813"/>
            <a:ext cx="1545616" cy="430887"/>
          </a:xfrm>
          <a:prstGeom prst="rect">
            <a:avLst/>
          </a:prstGeom>
        </p:spPr>
        <p:txBody>
          <a:bodyPr wrap="none">
            <a:spAutoFit/>
          </a:bodyPr>
          <a:lstStyle/>
          <a:p>
            <a:r>
              <a:rPr lang="en-US" sz="2200" b="1" dirty="0" smtClean="0"/>
              <a:t>Anki droid</a:t>
            </a:r>
            <a:endParaRPr lang="ru-RU" sz="2200" b="1" dirty="0"/>
          </a:p>
        </p:txBody>
      </p:sp>
      <p:pic>
        <p:nvPicPr>
          <p:cNvPr id="542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5509" y="1578005"/>
            <a:ext cx="1328539" cy="133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3855510" y="3147813"/>
            <a:ext cx="968535" cy="430887"/>
          </a:xfrm>
          <a:prstGeom prst="rect">
            <a:avLst/>
          </a:prstGeom>
        </p:spPr>
        <p:txBody>
          <a:bodyPr wrap="none">
            <a:spAutoFit/>
          </a:bodyPr>
          <a:lstStyle/>
          <a:p>
            <a:r>
              <a:rPr lang="en-US" sz="2200" b="1" dirty="0" smtClean="0"/>
              <a:t>Chegg</a:t>
            </a:r>
            <a:endParaRPr lang="ru-RU" sz="2200" b="1" dirty="0"/>
          </a:p>
        </p:txBody>
      </p:sp>
    </p:spTree>
    <p:extLst>
      <p:ext uri="{BB962C8B-B14F-4D97-AF65-F5344CB8AC3E}">
        <p14:creationId xmlns:p14="http://schemas.microsoft.com/office/powerpoint/2010/main" val="14727399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1273105" cy="477054"/>
          </a:xfrm>
          <a:prstGeom prst="rect">
            <a:avLst/>
          </a:prstGeom>
        </p:spPr>
        <p:txBody>
          <a:bodyPr wrap="none">
            <a:spAutoFit/>
          </a:bodyPr>
          <a:lstStyle/>
          <a:p>
            <a:r>
              <a:rPr lang="en-US" sz="2500" b="1" dirty="0" smtClean="0"/>
              <a:t>Qbanks</a:t>
            </a:r>
            <a:endParaRPr lang="ru-RU" sz="2500" b="1" dirty="0"/>
          </a:p>
        </p:txBody>
      </p:sp>
      <p:pic>
        <p:nvPicPr>
          <p:cNvPr id="6" name="Picture 2"/>
          <p:cNvPicPr>
            <a:picLocks noChangeAspect="1" noChangeArrowheads="1"/>
          </p:cNvPicPr>
          <p:nvPr/>
        </p:nvPicPr>
        <p:blipFill>
          <a:blip r:embed="rId3"/>
          <a:srcRect/>
          <a:stretch>
            <a:fillRect/>
          </a:stretch>
        </p:blipFill>
        <p:spPr bwMode="auto">
          <a:xfrm>
            <a:off x="1831845" y="1491630"/>
            <a:ext cx="1858971" cy="1872207"/>
          </a:xfrm>
          <a:prstGeom prst="rect">
            <a:avLst/>
          </a:prstGeom>
          <a:noFill/>
          <a:ln w="9525">
            <a:noFill/>
            <a:miter lim="800000"/>
            <a:headEnd/>
            <a:tailEnd/>
          </a:ln>
          <a:effectLst/>
        </p:spPr>
      </p:pic>
      <p:pic>
        <p:nvPicPr>
          <p:cNvPr id="7" name="Picture 3"/>
          <p:cNvPicPr>
            <a:picLocks noChangeAspect="1" noChangeArrowheads="1"/>
          </p:cNvPicPr>
          <p:nvPr/>
        </p:nvPicPr>
        <p:blipFill>
          <a:blip r:embed="rId4"/>
          <a:srcRect/>
          <a:stretch>
            <a:fillRect/>
          </a:stretch>
        </p:blipFill>
        <p:spPr bwMode="auto">
          <a:xfrm>
            <a:off x="6228184" y="1491629"/>
            <a:ext cx="1867714" cy="1872207"/>
          </a:xfrm>
          <a:prstGeom prst="rect">
            <a:avLst/>
          </a:prstGeom>
          <a:noFill/>
          <a:ln w="9525">
            <a:noFill/>
            <a:miter lim="800000"/>
            <a:headEnd/>
            <a:tailEnd/>
          </a:ln>
          <a:effectLst/>
        </p:spPr>
      </p:pic>
      <p:pic>
        <p:nvPicPr>
          <p:cNvPr id="501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605" y="1491630"/>
            <a:ext cx="2072193" cy="187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087908" y="3507854"/>
            <a:ext cx="1346844" cy="307777"/>
          </a:xfrm>
          <a:prstGeom prst="rect">
            <a:avLst/>
          </a:prstGeom>
        </p:spPr>
        <p:txBody>
          <a:bodyPr wrap="none">
            <a:spAutoFit/>
          </a:bodyPr>
          <a:lstStyle/>
          <a:p>
            <a:r>
              <a:rPr lang="en-US" sz="1400" b="1" dirty="0" smtClean="0"/>
              <a:t>Usmle-rx.com</a:t>
            </a:r>
            <a:endParaRPr lang="ru-RU" sz="1400" b="1" dirty="0"/>
          </a:p>
        </p:txBody>
      </p:sp>
      <p:sp>
        <p:nvSpPr>
          <p:cNvPr id="10" name="Прямоугольник 9"/>
          <p:cNvSpPr/>
          <p:nvPr/>
        </p:nvSpPr>
        <p:spPr>
          <a:xfrm>
            <a:off x="4283968" y="3507854"/>
            <a:ext cx="1223412" cy="307777"/>
          </a:xfrm>
          <a:prstGeom prst="rect">
            <a:avLst/>
          </a:prstGeom>
        </p:spPr>
        <p:txBody>
          <a:bodyPr wrap="none">
            <a:spAutoFit/>
          </a:bodyPr>
          <a:lstStyle/>
          <a:p>
            <a:r>
              <a:rPr lang="en-US" sz="1400" b="1" dirty="0" smtClean="0"/>
              <a:t>Amboss.com</a:t>
            </a:r>
            <a:endParaRPr lang="ru-RU" sz="1400" b="1" dirty="0"/>
          </a:p>
        </p:txBody>
      </p:sp>
      <p:sp>
        <p:nvSpPr>
          <p:cNvPr id="11" name="Прямоугольник 10"/>
          <p:cNvSpPr/>
          <p:nvPr/>
        </p:nvSpPr>
        <p:spPr>
          <a:xfrm>
            <a:off x="6588224" y="3495612"/>
            <a:ext cx="1194558" cy="307777"/>
          </a:xfrm>
          <a:prstGeom prst="rect">
            <a:avLst/>
          </a:prstGeom>
        </p:spPr>
        <p:txBody>
          <a:bodyPr wrap="none">
            <a:spAutoFit/>
          </a:bodyPr>
          <a:lstStyle/>
          <a:p>
            <a:r>
              <a:rPr lang="en-US" sz="1400" b="1" dirty="0" smtClean="0"/>
              <a:t>Uworld.com</a:t>
            </a:r>
            <a:endParaRPr lang="ru-RU" sz="1400" b="1" dirty="0"/>
          </a:p>
        </p:txBody>
      </p:sp>
    </p:spTree>
    <p:extLst>
      <p:ext uri="{BB962C8B-B14F-4D97-AF65-F5344CB8AC3E}">
        <p14:creationId xmlns:p14="http://schemas.microsoft.com/office/powerpoint/2010/main" val="34185724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3461140" cy="477054"/>
          </a:xfrm>
          <a:prstGeom prst="rect">
            <a:avLst/>
          </a:prstGeom>
        </p:spPr>
        <p:txBody>
          <a:bodyPr wrap="none">
            <a:spAutoFit/>
          </a:bodyPr>
          <a:lstStyle/>
          <a:p>
            <a:r>
              <a:rPr lang="en-US" sz="2500" b="1" dirty="0" smtClean="0"/>
              <a:t>NBME Self Assessment</a:t>
            </a:r>
            <a:endParaRPr lang="ru-RU" sz="2500" b="1" dirty="0"/>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851670"/>
            <a:ext cx="27241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63688" y="1419622"/>
            <a:ext cx="2122312" cy="369332"/>
          </a:xfrm>
          <a:prstGeom prst="rect">
            <a:avLst/>
          </a:prstGeom>
        </p:spPr>
        <p:txBody>
          <a:bodyPr wrap="none">
            <a:spAutoFit/>
          </a:bodyPr>
          <a:lstStyle/>
          <a:p>
            <a:r>
              <a:rPr lang="en-US" dirty="0" smtClean="0">
                <a:solidFill>
                  <a:srgbClr val="0070C0"/>
                </a:solidFill>
              </a:rPr>
              <a:t>www.mynbme.org </a:t>
            </a:r>
            <a:endParaRPr lang="ru-RU" dirty="0">
              <a:solidFill>
                <a:srgbClr val="0070C0"/>
              </a:solidFill>
            </a:endParaRPr>
          </a:p>
        </p:txBody>
      </p:sp>
    </p:spTree>
    <p:extLst>
      <p:ext uri="{BB962C8B-B14F-4D97-AF65-F5344CB8AC3E}">
        <p14:creationId xmlns:p14="http://schemas.microsoft.com/office/powerpoint/2010/main" val="4048154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067944" y="716827"/>
            <a:ext cx="1877437" cy="400110"/>
          </a:xfrm>
          <a:prstGeom prst="rect">
            <a:avLst/>
          </a:prstGeom>
        </p:spPr>
        <p:txBody>
          <a:bodyPr wrap="none">
            <a:spAutoFit/>
          </a:bodyPr>
          <a:lstStyle/>
          <a:p>
            <a:r>
              <a:rPr lang="en-US" sz="2000" b="1" dirty="0" smtClean="0"/>
              <a:t>USMLE </a:t>
            </a:r>
            <a:r>
              <a:rPr lang="ru-RU" sz="2000" b="1" dirty="0" err="1" smtClean="0"/>
              <a:t>Step</a:t>
            </a:r>
            <a:r>
              <a:rPr lang="en-US" sz="2000" b="1" dirty="0" smtClean="0"/>
              <a:t> </a:t>
            </a:r>
            <a:r>
              <a:rPr lang="ru-RU" sz="2000" b="1" dirty="0" smtClean="0"/>
              <a:t>1</a:t>
            </a:r>
            <a:r>
              <a:rPr lang="en-US" sz="2000" b="1" dirty="0" smtClean="0"/>
              <a:t> </a:t>
            </a:r>
            <a:endParaRPr lang="en-US" sz="2000" b="1" dirty="0"/>
          </a:p>
        </p:txBody>
      </p:sp>
      <p:sp>
        <p:nvSpPr>
          <p:cNvPr id="3" name="Прямоугольник 2"/>
          <p:cNvSpPr/>
          <p:nvPr/>
        </p:nvSpPr>
        <p:spPr>
          <a:xfrm>
            <a:off x="1355124" y="1417588"/>
            <a:ext cx="5017075" cy="2400657"/>
          </a:xfrm>
          <a:prstGeom prst="rect">
            <a:avLst/>
          </a:prstGeom>
        </p:spPr>
        <p:txBody>
          <a:bodyPr wrap="square">
            <a:spAutoFit/>
          </a:bodyPr>
          <a:lstStyle/>
          <a:p>
            <a:r>
              <a:rPr lang="en-US" sz="1500" dirty="0" smtClean="0"/>
              <a:t>One-day exam </a:t>
            </a:r>
          </a:p>
          <a:p>
            <a:endParaRPr lang="en-US" sz="1500" dirty="0" smtClean="0"/>
          </a:p>
          <a:p>
            <a:r>
              <a:rPr lang="en-US" sz="1500" dirty="0" smtClean="0"/>
              <a:t>Divided </a:t>
            </a:r>
            <a:r>
              <a:rPr lang="en-US" sz="1500" dirty="0"/>
              <a:t>into seven 60-minute blocks and administered in one 8-hour testing session. </a:t>
            </a:r>
            <a:endParaRPr lang="en-US" sz="1500" dirty="0" smtClean="0"/>
          </a:p>
          <a:p>
            <a:endParaRPr lang="en-US" sz="1500" dirty="0"/>
          </a:p>
          <a:p>
            <a:r>
              <a:rPr lang="en-US" sz="1500" dirty="0" smtClean="0"/>
              <a:t>The </a:t>
            </a:r>
            <a:r>
              <a:rPr lang="en-US" sz="1500" dirty="0"/>
              <a:t>number of questions per block on a given examination form may vary, but will not exceed 40. </a:t>
            </a:r>
            <a:endParaRPr lang="en-US" sz="1500" dirty="0" smtClean="0"/>
          </a:p>
          <a:p>
            <a:endParaRPr lang="en-US" sz="1500" dirty="0"/>
          </a:p>
          <a:p>
            <a:r>
              <a:rPr lang="en-US" sz="1500" dirty="0" smtClean="0"/>
              <a:t>The </a:t>
            </a:r>
            <a:r>
              <a:rPr lang="en-US" sz="1500" dirty="0"/>
              <a:t>total number of items on the overall examination form will not exceed 280</a:t>
            </a:r>
            <a:endParaRPr lang="ru-RU" sz="1500" dirty="0"/>
          </a:p>
        </p:txBody>
      </p:sp>
      <p:sp>
        <p:nvSpPr>
          <p:cNvPr id="7" name="Прямоугольник 6"/>
          <p:cNvSpPr/>
          <p:nvPr/>
        </p:nvSpPr>
        <p:spPr>
          <a:xfrm>
            <a:off x="1087691" y="4720957"/>
            <a:ext cx="2964017" cy="276999"/>
          </a:xfrm>
          <a:prstGeom prst="rect">
            <a:avLst/>
          </a:prstGeom>
        </p:spPr>
        <p:txBody>
          <a:bodyPr wrap="none">
            <a:spAutoFit/>
          </a:bodyPr>
          <a:lstStyle/>
          <a:p>
            <a:r>
              <a:rPr lang="en-US" sz="1200" dirty="0" smtClean="0"/>
              <a:t>Source: </a:t>
            </a:r>
            <a:r>
              <a:rPr lang="en-US" sz="1200" dirty="0" smtClean="0">
                <a:solidFill>
                  <a:srgbClr val="0070C0"/>
                </a:solidFill>
              </a:rPr>
              <a:t>https://www.usmle.org/step-1/</a:t>
            </a:r>
            <a:endParaRPr lang="en-US" sz="1200" dirty="0">
              <a:solidFill>
                <a:srgbClr val="0070C0"/>
              </a:solidFill>
            </a:endParaRPr>
          </a:p>
        </p:txBody>
      </p:sp>
    </p:spTree>
    <p:extLst>
      <p:ext uri="{BB962C8B-B14F-4D97-AF65-F5344CB8AC3E}">
        <p14:creationId xmlns:p14="http://schemas.microsoft.com/office/powerpoint/2010/main" val="60553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3138873" cy="477054"/>
          </a:xfrm>
          <a:prstGeom prst="rect">
            <a:avLst/>
          </a:prstGeom>
        </p:spPr>
        <p:txBody>
          <a:bodyPr wrap="none">
            <a:spAutoFit/>
          </a:bodyPr>
          <a:lstStyle/>
          <a:p>
            <a:r>
              <a:rPr lang="en-US" sz="2500" b="1" dirty="0" smtClean="0"/>
              <a:t>Sherlock’s Principle</a:t>
            </a:r>
            <a:endParaRPr lang="ru-RU" sz="2500" b="1" dirty="0"/>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738" y="627534"/>
            <a:ext cx="2155916" cy="238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88467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7664" y="555526"/>
            <a:ext cx="1802096" cy="477054"/>
          </a:xfrm>
          <a:prstGeom prst="rect">
            <a:avLst/>
          </a:prstGeom>
        </p:spPr>
        <p:txBody>
          <a:bodyPr wrap="none">
            <a:spAutoFit/>
          </a:bodyPr>
          <a:lstStyle/>
          <a:p>
            <a:r>
              <a:rPr lang="en-US" sz="2500" b="1" dirty="0" smtClean="0"/>
              <a:t>Conclusion</a:t>
            </a:r>
            <a:endParaRPr lang="ru-RU" sz="2500" b="1" dirty="0"/>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738" y="627534"/>
            <a:ext cx="2155916" cy="238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0658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067944" y="1995686"/>
            <a:ext cx="1337161" cy="477054"/>
          </a:xfrm>
          <a:prstGeom prst="rect">
            <a:avLst/>
          </a:prstGeom>
        </p:spPr>
        <p:txBody>
          <a:bodyPr wrap="none">
            <a:spAutoFit/>
          </a:bodyPr>
          <a:lstStyle/>
          <a:p>
            <a:r>
              <a:rPr lang="en-US" sz="2500" b="1" dirty="0" smtClean="0"/>
              <a:t>Q and A</a:t>
            </a:r>
            <a:endParaRPr lang="ru-RU" sz="2500" b="1" dirty="0"/>
          </a:p>
        </p:txBody>
      </p:sp>
    </p:spTree>
    <p:extLst>
      <p:ext uri="{BB962C8B-B14F-4D97-AF65-F5344CB8AC3E}">
        <p14:creationId xmlns:p14="http://schemas.microsoft.com/office/powerpoint/2010/main" val="994401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518579"/>
            <a:ext cx="1877437" cy="707886"/>
          </a:xfrm>
          <a:prstGeom prst="rect">
            <a:avLst/>
          </a:prstGeom>
        </p:spPr>
        <p:txBody>
          <a:bodyPr wrap="none">
            <a:spAutoFit/>
          </a:bodyPr>
          <a:lstStyle/>
          <a:p>
            <a:r>
              <a:rPr lang="en-US" sz="2000" b="1" dirty="0" smtClean="0"/>
              <a:t>USMLE </a:t>
            </a:r>
            <a:r>
              <a:rPr lang="ru-RU" sz="2000" b="1" dirty="0" err="1" smtClean="0"/>
              <a:t>Step</a:t>
            </a:r>
            <a:r>
              <a:rPr lang="en-US" sz="2000" b="1" dirty="0" smtClean="0"/>
              <a:t> </a:t>
            </a:r>
            <a:r>
              <a:rPr lang="ru-RU" sz="2000" b="1" dirty="0" smtClean="0"/>
              <a:t>1</a:t>
            </a:r>
            <a:r>
              <a:rPr lang="en-US" sz="2000" b="1" dirty="0" smtClean="0"/>
              <a:t> </a:t>
            </a:r>
          </a:p>
          <a:p>
            <a:r>
              <a:rPr lang="en-US" sz="2000" b="1" dirty="0" smtClean="0">
                <a:solidFill>
                  <a:srgbClr val="0070C0"/>
                </a:solidFill>
              </a:rPr>
              <a:t>Content </a:t>
            </a:r>
            <a:endParaRPr lang="en-US" sz="2000" b="1" dirty="0">
              <a:solidFill>
                <a:srgbClr val="0070C0"/>
              </a:solidFill>
            </a:endParaRPr>
          </a:p>
        </p:txBody>
      </p:sp>
      <p:sp>
        <p:nvSpPr>
          <p:cNvPr id="5" name="Прямоугольник 4"/>
          <p:cNvSpPr/>
          <p:nvPr/>
        </p:nvSpPr>
        <p:spPr>
          <a:xfrm>
            <a:off x="1087691" y="4720957"/>
            <a:ext cx="2964017" cy="276999"/>
          </a:xfrm>
          <a:prstGeom prst="rect">
            <a:avLst/>
          </a:prstGeom>
        </p:spPr>
        <p:txBody>
          <a:bodyPr wrap="none">
            <a:spAutoFit/>
          </a:bodyPr>
          <a:lstStyle/>
          <a:p>
            <a:r>
              <a:rPr lang="en-US" sz="1200" dirty="0" smtClean="0"/>
              <a:t>Source: </a:t>
            </a:r>
            <a:r>
              <a:rPr lang="en-US" sz="1200" dirty="0" smtClean="0">
                <a:solidFill>
                  <a:srgbClr val="0070C0"/>
                </a:solidFill>
              </a:rPr>
              <a:t>https://www.usmle.org/step-1/</a:t>
            </a:r>
            <a:endParaRPr lang="en-US" sz="1200" dirty="0">
              <a:solidFill>
                <a:srgbClr val="0070C0"/>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1" y="699542"/>
            <a:ext cx="5162485" cy="358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Прямая соединительная линия 9"/>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810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518579"/>
            <a:ext cx="1877437" cy="707886"/>
          </a:xfrm>
          <a:prstGeom prst="rect">
            <a:avLst/>
          </a:prstGeom>
        </p:spPr>
        <p:txBody>
          <a:bodyPr wrap="none">
            <a:spAutoFit/>
          </a:bodyPr>
          <a:lstStyle/>
          <a:p>
            <a:r>
              <a:rPr lang="en-US" sz="2000" b="1" dirty="0" smtClean="0"/>
              <a:t>USMLE </a:t>
            </a:r>
            <a:r>
              <a:rPr lang="ru-RU" sz="2000" b="1" dirty="0" err="1" smtClean="0"/>
              <a:t>Step</a:t>
            </a:r>
            <a:r>
              <a:rPr lang="en-US" sz="2000" b="1" dirty="0" smtClean="0"/>
              <a:t> </a:t>
            </a:r>
            <a:r>
              <a:rPr lang="ru-RU" sz="2000" b="1" dirty="0" smtClean="0"/>
              <a:t>1</a:t>
            </a:r>
            <a:r>
              <a:rPr lang="en-US" sz="2000" b="1" dirty="0" smtClean="0"/>
              <a:t> </a:t>
            </a:r>
          </a:p>
          <a:p>
            <a:r>
              <a:rPr lang="en-US" sz="2000" b="1" dirty="0" smtClean="0">
                <a:solidFill>
                  <a:srgbClr val="0070C0"/>
                </a:solidFill>
              </a:rPr>
              <a:t>Content </a:t>
            </a:r>
            <a:endParaRPr lang="en-US" sz="2000" b="1" dirty="0">
              <a:solidFill>
                <a:srgbClr val="0070C0"/>
              </a:solidFill>
            </a:endParaRPr>
          </a:p>
        </p:txBody>
      </p:sp>
      <p:sp>
        <p:nvSpPr>
          <p:cNvPr id="5" name="Прямоугольник 4"/>
          <p:cNvSpPr/>
          <p:nvPr/>
        </p:nvSpPr>
        <p:spPr>
          <a:xfrm>
            <a:off x="1087691" y="4720957"/>
            <a:ext cx="2964017" cy="276999"/>
          </a:xfrm>
          <a:prstGeom prst="rect">
            <a:avLst/>
          </a:prstGeom>
        </p:spPr>
        <p:txBody>
          <a:bodyPr wrap="none">
            <a:spAutoFit/>
          </a:bodyPr>
          <a:lstStyle/>
          <a:p>
            <a:r>
              <a:rPr lang="en-US" sz="1200" dirty="0" smtClean="0"/>
              <a:t>Source: </a:t>
            </a:r>
            <a:r>
              <a:rPr lang="en-US" sz="1200" dirty="0" smtClean="0">
                <a:solidFill>
                  <a:srgbClr val="0070C0"/>
                </a:solidFill>
              </a:rPr>
              <a:t>https://www.usmle.org/step-1/</a:t>
            </a:r>
            <a:endParaRPr lang="en-US" sz="1200" dirty="0">
              <a:solidFill>
                <a:srgbClr val="0070C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000" y="437102"/>
            <a:ext cx="4443757" cy="39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Прямая соединительная линия 5"/>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574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fly\Desktop\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52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518579"/>
            <a:ext cx="1877437" cy="707886"/>
          </a:xfrm>
          <a:prstGeom prst="rect">
            <a:avLst/>
          </a:prstGeom>
        </p:spPr>
        <p:txBody>
          <a:bodyPr wrap="none">
            <a:spAutoFit/>
          </a:bodyPr>
          <a:lstStyle/>
          <a:p>
            <a:r>
              <a:rPr lang="en-US" sz="2000" b="1" dirty="0" smtClean="0"/>
              <a:t>USMLE </a:t>
            </a:r>
            <a:r>
              <a:rPr lang="ru-RU" sz="2000" b="1" dirty="0" err="1" smtClean="0"/>
              <a:t>Step</a:t>
            </a:r>
            <a:r>
              <a:rPr lang="en-US" sz="2000" b="1" dirty="0" smtClean="0"/>
              <a:t> </a:t>
            </a:r>
            <a:r>
              <a:rPr lang="ru-RU" sz="2000" b="1" dirty="0" smtClean="0"/>
              <a:t>1</a:t>
            </a:r>
            <a:r>
              <a:rPr lang="en-US" sz="2000" b="1" dirty="0" smtClean="0"/>
              <a:t> </a:t>
            </a:r>
          </a:p>
          <a:p>
            <a:r>
              <a:rPr lang="en-US" sz="2000" b="1" dirty="0" smtClean="0">
                <a:solidFill>
                  <a:srgbClr val="0070C0"/>
                </a:solidFill>
              </a:rPr>
              <a:t>Content </a:t>
            </a:r>
            <a:endParaRPr lang="en-US" sz="2000" b="1" dirty="0">
              <a:solidFill>
                <a:srgbClr val="0070C0"/>
              </a:solidFill>
            </a:endParaRPr>
          </a:p>
        </p:txBody>
      </p:sp>
      <p:sp>
        <p:nvSpPr>
          <p:cNvPr id="5" name="Прямоугольник 4"/>
          <p:cNvSpPr/>
          <p:nvPr/>
        </p:nvSpPr>
        <p:spPr>
          <a:xfrm>
            <a:off x="1087691" y="4720957"/>
            <a:ext cx="2964017" cy="276999"/>
          </a:xfrm>
          <a:prstGeom prst="rect">
            <a:avLst/>
          </a:prstGeom>
        </p:spPr>
        <p:txBody>
          <a:bodyPr wrap="none">
            <a:spAutoFit/>
          </a:bodyPr>
          <a:lstStyle/>
          <a:p>
            <a:r>
              <a:rPr lang="en-US" sz="1200" dirty="0" smtClean="0"/>
              <a:t>Source: </a:t>
            </a:r>
            <a:r>
              <a:rPr lang="en-US" sz="1200" dirty="0" smtClean="0">
                <a:solidFill>
                  <a:srgbClr val="0070C0"/>
                </a:solidFill>
              </a:rPr>
              <a:t>https://www.usmle.org/step-1/</a:t>
            </a:r>
            <a:endParaRPr lang="en-US" sz="1200" dirty="0">
              <a:solidFill>
                <a:srgbClr val="0070C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012" y="411510"/>
            <a:ext cx="4752528" cy="40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Прямая соединительная линия 6"/>
          <p:cNvCxnSpPr/>
          <p:nvPr/>
        </p:nvCxnSpPr>
        <p:spPr>
          <a:xfrm>
            <a:off x="3203848" y="411510"/>
            <a:ext cx="0" cy="40324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224299"/>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EFEFE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EFEFE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187</TotalTime>
  <Words>858</Words>
  <Application>Microsoft Office PowerPoint</Application>
  <PresentationFormat>Экран (16:9)</PresentationFormat>
  <Paragraphs>234</Paragraphs>
  <Slides>62</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62</vt:i4>
      </vt:variant>
    </vt:vector>
  </HeadingPairs>
  <TitlesOfParts>
    <vt:vector size="63"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Krokoz™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Dfly</dc:creator>
  <cp:lastModifiedBy>Dfly</cp:lastModifiedBy>
  <cp:revision>104</cp:revision>
  <dcterms:created xsi:type="dcterms:W3CDTF">2020-04-22T08:48:23Z</dcterms:created>
  <dcterms:modified xsi:type="dcterms:W3CDTF">2020-04-22T11:55:38Z</dcterms:modified>
</cp:coreProperties>
</file>